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8" r:id="rId2"/>
    <p:sldId id="341" r:id="rId3"/>
    <p:sldId id="338" r:id="rId4"/>
    <p:sldId id="339" r:id="rId5"/>
    <p:sldId id="340" r:id="rId6"/>
    <p:sldId id="273" r:id="rId7"/>
    <p:sldId id="274" r:id="rId8"/>
    <p:sldId id="347" r:id="rId9"/>
    <p:sldId id="276" r:id="rId10"/>
    <p:sldId id="285" r:id="rId11"/>
    <p:sldId id="286" r:id="rId12"/>
    <p:sldId id="287" r:id="rId13"/>
    <p:sldId id="281" r:id="rId14"/>
    <p:sldId id="283" r:id="rId15"/>
    <p:sldId id="284" r:id="rId16"/>
    <p:sldId id="289" r:id="rId17"/>
    <p:sldId id="282" r:id="rId18"/>
    <p:sldId id="290" r:id="rId19"/>
    <p:sldId id="321" r:id="rId20"/>
    <p:sldId id="330" r:id="rId21"/>
    <p:sldId id="331" r:id="rId22"/>
    <p:sldId id="332" r:id="rId23"/>
    <p:sldId id="295" r:id="rId24"/>
    <p:sldId id="334" r:id="rId25"/>
    <p:sldId id="333" r:id="rId26"/>
    <p:sldId id="346" r:id="rId27"/>
    <p:sldId id="348" r:id="rId28"/>
    <p:sldId id="345" r:id="rId29"/>
    <p:sldId id="349" r:id="rId30"/>
    <p:sldId id="337" r:id="rId31"/>
    <p:sldId id="304" r:id="rId32"/>
    <p:sldId id="303" r:id="rId33"/>
    <p:sldId id="325" r:id="rId3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16" autoAdjust="0"/>
  </p:normalViewPr>
  <p:slideViewPr>
    <p:cSldViewPr>
      <p:cViewPr varScale="1">
        <p:scale>
          <a:sx n="59" d="100"/>
          <a:sy n="59" d="100"/>
        </p:scale>
        <p:origin x="150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D3AC5-52A1-4DAF-B770-C355186B205F}" type="datetimeFigureOut">
              <a:rPr lang="nl-NL" smtClean="0"/>
              <a:t>2-4-2019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227D2-1E6A-42BE-A98B-3FA956F8C152}" type="slidenum">
              <a:rPr lang="nl-NL" smtClean="0"/>
              <a:t>‹nr.›</a:t>
            </a:fld>
            <a:endParaRPr lang="nl-NL"/>
          </a:p>
        </p:txBody>
      </p:sp>
    </p:spTree>
    <p:extLst>
      <p:ext uri="{BB962C8B-B14F-4D97-AF65-F5344CB8AC3E}">
        <p14:creationId xmlns:p14="http://schemas.microsoft.com/office/powerpoint/2010/main" val="2434418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5-Gdl5tj2H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youtube.com/watch?v=DeSZ1Zn9otU" TargetMode="External"/><Relationship Id="rId4" Type="http://schemas.openxmlformats.org/officeDocument/2006/relationships/hyperlink" Target="https://www.youtube.com/watch?v=GoyGlyrYb9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a:t>
            </a:fld>
            <a:endParaRPr lang="nl-NL"/>
          </a:p>
        </p:txBody>
      </p:sp>
    </p:spTree>
    <p:extLst>
      <p:ext uri="{BB962C8B-B14F-4D97-AF65-F5344CB8AC3E}">
        <p14:creationId xmlns:p14="http://schemas.microsoft.com/office/powerpoint/2010/main" val="22494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25</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via https://www.beroepeninbeeld.nl/beroep/gamedeveloper of alleen het filmpje https://youtu.be/yJnaKGTaThI</a:t>
            </a:r>
          </a:p>
          <a:p>
            <a:r>
              <a:rPr lang="nl-NL" dirty="0"/>
              <a:t>Beroepentest via https://www.jobpersonality.com/game-ontwerper </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26</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 via https://www.beroepeninbeeld.nl/beroep/gamedeveloper of alleen het filmpje https://youtu.be/yJnaKGTaThI</a:t>
            </a:r>
          </a:p>
          <a:p>
            <a:r>
              <a:rPr lang="nl-NL" dirty="0"/>
              <a:t>Beroepentest via https://www.jobpersonality.com/game-ontwerper </a:t>
            </a:r>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27</a:t>
            </a:fld>
            <a:endParaRPr lang="nl-NL">
              <a:solidFill>
                <a:prstClr val="black"/>
              </a:solidFill>
            </a:endParaRPr>
          </a:p>
        </p:txBody>
      </p:sp>
    </p:spTree>
    <p:extLst>
      <p:ext uri="{BB962C8B-B14F-4D97-AF65-F5344CB8AC3E}">
        <p14:creationId xmlns:p14="http://schemas.microsoft.com/office/powerpoint/2010/main" val="218671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a:t>
            </a:r>
            <a:r>
              <a:rPr lang="nl-NL" baseline="0" dirty="0"/>
              <a:t> via https://www.youtube.com/watch?v=fucCS-butMg</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28</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a:t>
            </a:r>
            <a:r>
              <a:rPr lang="nl-NL" baseline="0" dirty="0"/>
              <a:t> via https://www.youtube.com/watch?v=fucCS-butMg</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29</a:t>
            </a:fld>
            <a:endParaRPr lang="nl-NL">
              <a:solidFill>
                <a:prstClr val="black"/>
              </a:solidFill>
            </a:endParaRPr>
          </a:p>
        </p:txBody>
      </p:sp>
    </p:spTree>
    <p:extLst>
      <p:ext uri="{BB962C8B-B14F-4D97-AF65-F5344CB8AC3E}">
        <p14:creationId xmlns:p14="http://schemas.microsoft.com/office/powerpoint/2010/main" val="313696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(p.4)</a:t>
            </a:r>
            <a:endParaRPr lang="nl-NL" dirty="0"/>
          </a:p>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32</a:t>
            </a:fld>
            <a:endParaRPr lang="nl-NL"/>
          </a:p>
        </p:txBody>
      </p:sp>
    </p:spTree>
    <p:extLst>
      <p:ext uri="{BB962C8B-B14F-4D97-AF65-F5344CB8AC3E}">
        <p14:creationId xmlns:p14="http://schemas.microsoft.com/office/powerpoint/2010/main" val="2075322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Ga naar de </a:t>
            </a:r>
            <a:r>
              <a:rPr lang="nl-NL" dirty="0" err="1"/>
              <a:t>Cospaces</a:t>
            </a:r>
            <a:r>
              <a:rPr lang="nl-NL" dirty="0"/>
              <a:t> wereld via https://edu.cospaces.io/Universe/Space/oyUTTXX2bVLyKPxEpQtuTS</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33</a:t>
            </a:fld>
            <a:endParaRPr lang="nl-NL"/>
          </a:p>
        </p:txBody>
      </p:sp>
    </p:spTree>
    <p:extLst>
      <p:ext uri="{BB962C8B-B14F-4D97-AF65-F5344CB8AC3E}">
        <p14:creationId xmlns:p14="http://schemas.microsoft.com/office/powerpoint/2010/main" val="264171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3</a:t>
            </a:fld>
            <a:endParaRPr lang="nl-NL">
              <a:solidFill>
                <a:prstClr val="black"/>
              </a:solidFill>
            </a:endParaRPr>
          </a:p>
        </p:txBody>
      </p:sp>
    </p:spTree>
    <p:extLst>
      <p:ext uri="{BB962C8B-B14F-4D97-AF65-F5344CB8AC3E}">
        <p14:creationId xmlns:p14="http://schemas.microsoft.com/office/powerpoint/2010/main" val="4043403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Pong</a:t>
            </a:r>
            <a:r>
              <a:rPr lang="nl-NL" dirty="0"/>
              <a:t> http://www.ponggame.org/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4</a:t>
            </a:fld>
            <a:endParaRPr lang="nl-NL">
              <a:solidFill>
                <a:prstClr val="black"/>
              </a:solidFill>
            </a:endParaRPr>
          </a:p>
        </p:txBody>
      </p:sp>
    </p:spTree>
    <p:extLst>
      <p:ext uri="{BB962C8B-B14F-4D97-AF65-F5344CB8AC3E}">
        <p14:creationId xmlns:p14="http://schemas.microsoft.com/office/powerpoint/2010/main" val="404340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Geschiedenis</a:t>
            </a:r>
            <a:r>
              <a:rPr lang="nl-NL" baseline="0" dirty="0"/>
              <a:t> </a:t>
            </a:r>
            <a:r>
              <a:rPr lang="nl-NL" baseline="0" dirty="0" err="1"/>
              <a:t>gaming</a:t>
            </a:r>
            <a:r>
              <a:rPr lang="nl-NL" baseline="0" dirty="0"/>
              <a:t> </a:t>
            </a:r>
            <a:r>
              <a:rPr lang="nl-NL" dirty="0">
                <a:hlinkClick r:id="rId3"/>
              </a:rPr>
              <a:t>https://www.youtube.com/watch?v=5-Gdl5tj2Hs</a:t>
            </a:r>
            <a:r>
              <a:rPr lang="nl-NL"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l-NL" dirty="0"/>
              <a:t>Brief</a:t>
            </a:r>
            <a:r>
              <a:rPr lang="nl-NL" baseline="0" dirty="0"/>
              <a:t> </a:t>
            </a:r>
            <a:r>
              <a:rPr lang="nl-NL" baseline="0" dirty="0" err="1"/>
              <a:t>history</a:t>
            </a:r>
            <a:r>
              <a:rPr lang="nl-NL" baseline="0" dirty="0"/>
              <a:t> of video games (19 min.) </a:t>
            </a:r>
            <a:r>
              <a:rPr lang="nl-NL" dirty="0">
                <a:hlinkClick r:id="rId4"/>
              </a:rPr>
              <a:t>https://www.youtube.com/watch?v=GoyGlyrYb9c</a:t>
            </a:r>
            <a:r>
              <a:rPr lang="nl-NL"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Spelcomputer Museum Zwolle </a:t>
            </a:r>
            <a:r>
              <a:rPr lang="nl-NL" dirty="0">
                <a:hlinkClick r:id="rId5"/>
              </a:rPr>
              <a:t>https://www.youtube.com/watch?v=DeSZ1Zn9otU</a:t>
            </a:r>
            <a:r>
              <a:rPr lang="nl-NL" dirty="0"/>
              <a:t> </a:t>
            </a:r>
          </a:p>
          <a:p>
            <a:r>
              <a:rPr lang="nl-NL" dirty="0"/>
              <a:t> </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4043403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a:t>
            </a:r>
            <a:r>
              <a:rPr lang="nl-NL" baseline="0" dirty="0"/>
              <a:t> </a:t>
            </a:r>
            <a:r>
              <a:rPr lang="en-US" dirty="0" err="1"/>
              <a:t>McGonigal</a:t>
            </a:r>
            <a:r>
              <a:rPr lang="en-US" dirty="0"/>
              <a:t>, J. (2011). </a:t>
            </a:r>
            <a:r>
              <a:rPr lang="en-US" i="1" dirty="0"/>
              <a:t>Reality is broken: Why games make us better and how they can change the world</a:t>
            </a:r>
            <a:r>
              <a:rPr lang="en-US" dirty="0"/>
              <a:t>. Penguin.</a:t>
            </a:r>
            <a:r>
              <a:rPr lang="en-US" baseline="0" dirty="0"/>
              <a:t> (p.38)</a:t>
            </a:r>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18</a:t>
            </a:fld>
            <a:endParaRPr lang="nl-NL"/>
          </a:p>
        </p:txBody>
      </p:sp>
    </p:spTree>
    <p:extLst>
      <p:ext uri="{BB962C8B-B14F-4D97-AF65-F5344CB8AC3E}">
        <p14:creationId xmlns:p14="http://schemas.microsoft.com/office/powerpoint/2010/main" val="3873831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19</a:t>
            </a:fld>
            <a:endParaRPr lang="nl-NL"/>
          </a:p>
        </p:txBody>
      </p:sp>
    </p:spTree>
    <p:extLst>
      <p:ext uri="{BB962C8B-B14F-4D97-AF65-F5344CB8AC3E}">
        <p14:creationId xmlns:p14="http://schemas.microsoft.com/office/powerpoint/2010/main" val="387383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Algemeen</a:t>
            </a:r>
            <a:r>
              <a:rPr lang="nl-NL" baseline="0" dirty="0"/>
              <a:t> format voor in de presentatie </a:t>
            </a:r>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21</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6391FF8-D2F9-44DF-91EE-406AD9F53A3F}" type="slidenum">
              <a:rPr lang="nl-NL" smtClean="0">
                <a:solidFill>
                  <a:prstClr val="black"/>
                </a:solidFill>
              </a:rPr>
              <a:pPr/>
              <a:t>22</a:t>
            </a:fld>
            <a:endParaRPr lang="nl-NL">
              <a:solidFill>
                <a:prstClr val="black"/>
              </a:solidFill>
            </a:endParaRPr>
          </a:p>
        </p:txBody>
      </p:sp>
    </p:spTree>
    <p:extLst>
      <p:ext uri="{BB962C8B-B14F-4D97-AF65-F5344CB8AC3E}">
        <p14:creationId xmlns:p14="http://schemas.microsoft.com/office/powerpoint/2010/main" val="6058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Afbeelding via Pixelcake.nl</a:t>
            </a:r>
          </a:p>
        </p:txBody>
      </p:sp>
      <p:sp>
        <p:nvSpPr>
          <p:cNvPr id="4" name="Tijdelijke aanduiding voor dianummer 3"/>
          <p:cNvSpPr>
            <a:spLocks noGrp="1"/>
          </p:cNvSpPr>
          <p:nvPr>
            <p:ph type="sldNum" sz="quarter" idx="10"/>
          </p:nvPr>
        </p:nvSpPr>
        <p:spPr/>
        <p:txBody>
          <a:bodyPr/>
          <a:lstStyle/>
          <a:p>
            <a:fld id="{85A227D2-1E6A-42BE-A98B-3FA956F8C152}" type="slidenum">
              <a:rPr lang="nl-NL" smtClean="0"/>
              <a:t>23</a:t>
            </a:fld>
            <a:endParaRPr lang="nl-NL"/>
          </a:p>
        </p:txBody>
      </p:sp>
    </p:spTree>
    <p:extLst>
      <p:ext uri="{BB962C8B-B14F-4D97-AF65-F5344CB8AC3E}">
        <p14:creationId xmlns:p14="http://schemas.microsoft.com/office/powerpoint/2010/main" val="387383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ond diagonale hoek rechthoek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el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nl-NL"/>
              <a:t>Klik om de stijl te bewerken</a:t>
            </a:r>
            <a:endParaRPr kumimoji="0" lang="en-US"/>
          </a:p>
        </p:txBody>
      </p:sp>
      <p:sp>
        <p:nvSpPr>
          <p:cNvPr id="9" name="Ond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a:t>Klik om de ondertitelstijl van het model te bewerken</a:t>
            </a:r>
            <a:endParaRPr kumimoji="0" lang="en-US"/>
          </a:p>
        </p:txBody>
      </p:sp>
      <p:sp>
        <p:nvSpPr>
          <p:cNvPr id="10" name="Tijdelijke aanduiding voor datum 9"/>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1" name="Tijdelijke aanduiding voor dianumm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2" name="Tijdelijke aanduiding voor voettekst 11"/>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227057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308396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lgn="l">
              <a:defRPr/>
            </a:lvl1pPr>
            <a:extLs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506889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5" name="Tijdelijke aanduiding voor voettekst 4"/>
          <p:cNvSpPr>
            <a:spLocks noGrp="1"/>
          </p:cNvSpPr>
          <p:nvPr>
            <p:ph type="ftr" sz="quarter" idx="11"/>
          </p:nvPr>
        </p:nvSpPr>
        <p:spPr/>
        <p:txBody>
          <a:bodyPr/>
          <a:lstStyle/>
          <a:p>
            <a:endParaRPr lang="nl-NL">
              <a:solidFill>
                <a:srgbClr val="676A55">
                  <a:tint val="60000"/>
                  <a:satMod val="155000"/>
                </a:srgbClr>
              </a:solidFill>
            </a:endParaRPr>
          </a:p>
        </p:txBody>
      </p:sp>
      <p:sp>
        <p:nvSpPr>
          <p:cNvPr id="6" name="Tijdelijke aanduiding voor dianummer 5"/>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105369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7" name="Rechthoek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a:t>Klik om de modelstijlen te bewerken</a:t>
            </a:r>
          </a:p>
        </p:txBody>
      </p:sp>
      <p:sp>
        <p:nvSpPr>
          <p:cNvPr id="8" name="Tijdelijke aanduiding voor datum 7"/>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2024773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6" name="Tijdelijke aanduiding voor voettekst 5"/>
          <p:cNvSpPr>
            <a:spLocks noGrp="1"/>
          </p:cNvSpPr>
          <p:nvPr>
            <p:ph type="ftr" sz="quarter" idx="11"/>
          </p:nvPr>
        </p:nvSpPr>
        <p:spPr/>
        <p:txBody>
          <a:bodyPr/>
          <a:lstStyle/>
          <a:p>
            <a:endParaRPr lang="nl-NL">
              <a:solidFill>
                <a:srgbClr val="676A55">
                  <a:tint val="60000"/>
                  <a:satMod val="155000"/>
                </a:srgbClr>
              </a:solidFill>
            </a:endParaRPr>
          </a:p>
        </p:txBody>
      </p:sp>
      <p:sp>
        <p:nvSpPr>
          <p:cNvPr id="7" name="Tijdelijke aanduiding voor dianummer 6"/>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Rechthoek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26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Rechthoek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11" name="Rechthoek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endParaRPr lang="en-US">
              <a:solidFill>
                <a:prstClr val="white"/>
              </a:solidFill>
            </a:endParaRPr>
          </a:p>
        </p:txBody>
      </p:sp>
      <p:sp>
        <p:nvSpPr>
          <p:cNvPr id="2" name="Titel 1"/>
          <p:cNvSpPr>
            <a:spLocks noGrp="1"/>
          </p:cNvSpPr>
          <p:nvPr>
            <p:ph type="title"/>
          </p:nvPr>
        </p:nvSpPr>
        <p:spPr>
          <a:xfrm>
            <a:off x="457200" y="251948"/>
            <a:ext cx="8229600" cy="1143000"/>
          </a:xfrm>
        </p:spPr>
        <p:txBody>
          <a:bodyPr anchor="b"/>
          <a:lstStyle>
            <a:lvl1pPr>
              <a:defRPr/>
            </a:lvl1pPr>
            <a:extLst/>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8" name="Tijdelijke aanduiding voor voettekst 7"/>
          <p:cNvSpPr>
            <a:spLocks noGrp="1"/>
          </p:cNvSpPr>
          <p:nvPr>
            <p:ph type="ftr" sz="quarter" idx="11"/>
          </p:nvPr>
        </p:nvSpPr>
        <p:spPr/>
        <p:txBody>
          <a:bodyPr/>
          <a:lstStyle/>
          <a:p>
            <a:endParaRPr lang="nl-NL">
              <a:solidFill>
                <a:srgbClr val="676A55">
                  <a:tint val="60000"/>
                  <a:satMod val="155000"/>
                </a:srgbClr>
              </a:solidFill>
            </a:endParaRPr>
          </a:p>
        </p:txBody>
      </p:sp>
      <p:sp>
        <p:nvSpPr>
          <p:cNvPr id="9" name="Tijdelijke aanduiding voor dianummer 8"/>
          <p:cNvSpPr>
            <a:spLocks noGrp="1"/>
          </p:cNvSpPr>
          <p:nvPr>
            <p:ph type="sldNum" sz="quarter" idx="12"/>
          </p:nvPr>
        </p:nvSpPr>
        <p:spPr>
          <a:xfrm>
            <a:off x="8641080" y="6514568"/>
            <a:ext cx="464288" cy="274320"/>
          </a:xfrm>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217853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53218"/>
            <a:ext cx="8229600" cy="1143000"/>
          </a:xfrm>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4" name="Tijdelijke aanduiding voor voettekst 3"/>
          <p:cNvSpPr>
            <a:spLocks noGrp="1"/>
          </p:cNvSpPr>
          <p:nvPr>
            <p:ph type="ftr" sz="quarter" idx="11"/>
          </p:nvPr>
        </p:nvSpPr>
        <p:spPr/>
        <p:txBody>
          <a:bodyPr/>
          <a:lstStyle/>
          <a:p>
            <a:endParaRPr lang="nl-NL">
              <a:solidFill>
                <a:srgbClr val="676A55">
                  <a:tint val="60000"/>
                  <a:satMod val="155000"/>
                </a:srgbClr>
              </a:solidFill>
            </a:endParaRPr>
          </a:p>
        </p:txBody>
      </p:sp>
      <p:sp>
        <p:nvSpPr>
          <p:cNvPr id="5" name="Tijdelijke aanduiding voor dianummer 4"/>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7" name="Rechthoek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6995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3" name="Tijdelijke aanduiding voor voettekst 2"/>
          <p:cNvSpPr>
            <a:spLocks noGrp="1"/>
          </p:cNvSpPr>
          <p:nvPr>
            <p:ph type="ftr" sz="quarter" idx="11"/>
          </p:nvPr>
        </p:nvSpPr>
        <p:spPr/>
        <p:txBody>
          <a:bodyPr/>
          <a:lstStyle/>
          <a:p>
            <a:endParaRPr lang="nl-NL">
              <a:solidFill>
                <a:srgbClr val="676A55">
                  <a:tint val="60000"/>
                  <a:satMod val="155000"/>
                </a:srgbClr>
              </a:solidFill>
            </a:endParaRPr>
          </a:p>
        </p:txBody>
      </p:sp>
      <p:sp>
        <p:nvSpPr>
          <p:cNvPr id="4" name="Tijdelijke aanduiding voor dianummer 3"/>
          <p:cNvSpPr>
            <a:spLocks noGrp="1"/>
          </p:cNvSpPr>
          <p:nvPr>
            <p:ph type="sldNum" sz="quarter" idx="12"/>
          </p:nvPr>
        </p:nvSpPr>
        <p:spPr/>
        <p:txBody>
          <a:bodyPr/>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Tree>
    <p:extLst>
      <p:ext uri="{BB962C8B-B14F-4D97-AF65-F5344CB8AC3E}">
        <p14:creationId xmlns:p14="http://schemas.microsoft.com/office/powerpoint/2010/main" val="57927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8" name="Rechthoek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el 1"/>
          <p:cNvSpPr>
            <a:spLocks noGrp="1"/>
          </p:cNvSpPr>
          <p:nvPr>
            <p:ph type="title"/>
          </p:nvPr>
        </p:nvSpPr>
        <p:spPr>
          <a:xfrm>
            <a:off x="4963136" y="304800"/>
            <a:ext cx="3931920" cy="762000"/>
          </a:xfrm>
        </p:spPr>
        <p:txBody>
          <a:bodyPr anchor="b"/>
          <a:lstStyle>
            <a:lvl1pPr marL="0" algn="r">
              <a:buNone/>
              <a:defRPr sz="2000" b="1"/>
            </a:lvl1pPr>
            <a:extLst/>
          </a:lstStyle>
          <a:p>
            <a:r>
              <a:rPr kumimoji="0" lang="nl-NL"/>
              <a:t>Klik om de stijl te bewerken</a:t>
            </a:r>
            <a:endParaRPr kumimoji="0" lang="en-US"/>
          </a:p>
        </p:txBody>
      </p:sp>
      <p:sp>
        <p:nvSpPr>
          <p:cNvPr id="3" name="Tijdelijke aanduiding voor tekst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9" name="Tijdelijke aanduiding voor datum 8"/>
          <p:cNvSpPr>
            <a:spLocks noGrp="1"/>
          </p:cNvSpPr>
          <p:nvPr>
            <p:ph type="dt" sz="half" idx="10"/>
          </p:nvPr>
        </p:nvSpPr>
        <p:spPr>
          <a:xfrm>
            <a:off x="5562600" y="6513670"/>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10" name="Tijdelijke aanduiding voor dianumm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1" name="Tijdelijke aanduiding voor voettekst 10"/>
          <p:cNvSpPr>
            <a:spLocks noGrp="1"/>
          </p:cNvSpPr>
          <p:nvPr>
            <p:ph type="ftr" sz="quarter" idx="12"/>
          </p:nvPr>
        </p:nvSpPr>
        <p:spPr>
          <a:xfrm>
            <a:off x="1600200" y="6513670"/>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125928068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nchor="b"/>
          <a:lstStyle>
            <a:lvl1pPr marL="0" algn="r">
              <a:buNone/>
              <a:defRPr sz="2000" b="1"/>
            </a:lvl1pPr>
            <a:extLst/>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nl-NL"/>
              <a:t>Klik om de modelstijlen te bewerken</a:t>
            </a:r>
          </a:p>
        </p:txBody>
      </p:sp>
      <p:sp>
        <p:nvSpPr>
          <p:cNvPr id="13" name="Tijdelijke aanduiding voor afbeelding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nl-NL">
                <a:solidFill>
                  <a:schemeClr val="lt1"/>
                </a:solidFill>
                <a:latin typeface="+mn-lt"/>
                <a:ea typeface="+mn-ea"/>
                <a:cs typeface="+mn-cs"/>
              </a:rPr>
              <a:t>Klik op het pictogram als u een afbeelding wilt toevoegen</a:t>
            </a:r>
            <a:endParaRPr kumimoji="0" lang="en-US" dirty="0">
              <a:solidFill>
                <a:schemeClr val="lt1"/>
              </a:solidFill>
              <a:latin typeface="+mn-lt"/>
              <a:ea typeface="+mn-ea"/>
              <a:cs typeface="+mn-cs"/>
            </a:endParaRPr>
          </a:p>
        </p:txBody>
      </p:sp>
      <p:sp>
        <p:nvSpPr>
          <p:cNvPr id="8" name="Tijdelijke aanduiding voor datum 7"/>
          <p:cNvSpPr>
            <a:spLocks noGrp="1"/>
          </p:cNvSpPr>
          <p:nvPr>
            <p:ph type="dt" sz="half" idx="10"/>
          </p:nvPr>
        </p:nvSpPr>
        <p:spPr>
          <a:xfrm>
            <a:off x="5562600" y="6509004"/>
            <a:ext cx="3002280" cy="274320"/>
          </a:xfrm>
        </p:spPr>
        <p:txBody>
          <a:bodyPr vert="horz" rtlCol="0"/>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9" name="Tijdelijke aanduiding voor dianumm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10" name="Tijdelijke aanduiding voor voettekst 9"/>
          <p:cNvSpPr>
            <a:spLocks noGrp="1"/>
          </p:cNvSpPr>
          <p:nvPr>
            <p:ph type="ftr" sz="quarter" idx="12"/>
          </p:nvPr>
        </p:nvSpPr>
        <p:spPr>
          <a:xfrm>
            <a:off x="1600200" y="6509004"/>
            <a:ext cx="3907464" cy="274320"/>
          </a:xfrm>
        </p:spPr>
        <p:txBody>
          <a:bodyPr vert="horz" rtlCol="0"/>
          <a:lstStyle/>
          <a:p>
            <a:endParaRPr lang="nl-NL">
              <a:solidFill>
                <a:srgbClr val="676A55">
                  <a:tint val="60000"/>
                  <a:satMod val="155000"/>
                </a:srgbClr>
              </a:solidFill>
            </a:endParaRPr>
          </a:p>
        </p:txBody>
      </p:sp>
    </p:spTree>
    <p:extLst>
      <p:ext uri="{BB962C8B-B14F-4D97-AF65-F5344CB8AC3E}">
        <p14:creationId xmlns:p14="http://schemas.microsoft.com/office/powerpoint/2010/main" val="5090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nd diagonale hoek rechthoek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Tijdelijke aanduiding voor voettekst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nl-NL">
              <a:solidFill>
                <a:srgbClr val="676A55">
                  <a:tint val="60000"/>
                  <a:satMod val="155000"/>
                </a:srgbClr>
              </a:solidFill>
            </a:endParaRPr>
          </a:p>
        </p:txBody>
      </p:sp>
      <p:sp>
        <p:nvSpPr>
          <p:cNvPr id="14" name="Tijdelijke aanduiding voor datum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09BE676-0ECC-4B1A-97C9-2AF613A80DF4}" type="datetimeFigureOut">
              <a:rPr lang="nl-NL" smtClean="0">
                <a:solidFill>
                  <a:srgbClr val="676A55">
                    <a:tint val="60000"/>
                    <a:satMod val="155000"/>
                  </a:srgbClr>
                </a:solidFill>
              </a:rPr>
              <a:pPr/>
              <a:t>2-4-2019</a:t>
            </a:fld>
            <a:endParaRPr lang="nl-NL">
              <a:solidFill>
                <a:srgbClr val="676A55">
                  <a:tint val="60000"/>
                  <a:satMod val="155000"/>
                </a:srgbClr>
              </a:solidFill>
            </a:endParaRPr>
          </a:p>
        </p:txBody>
      </p:sp>
      <p:sp>
        <p:nvSpPr>
          <p:cNvPr id="23" name="Tijdelijke aanduiding voor dianumm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C476EBC-3F42-4CE8-BD90-6CBF873EEDAA}" type="slidenum">
              <a:rPr lang="nl-NL" smtClean="0">
                <a:solidFill>
                  <a:srgbClr val="EAEBDE">
                    <a:shade val="90000"/>
                  </a:srgbClr>
                </a:solidFill>
              </a:rPr>
              <a:pPr/>
              <a:t>‹nr.›</a:t>
            </a:fld>
            <a:endParaRPr lang="nl-NL">
              <a:solidFill>
                <a:srgbClr val="EAEBDE">
                  <a:shade val="90000"/>
                </a:srgbClr>
              </a:solidFill>
            </a:endParaRPr>
          </a:p>
        </p:txBody>
      </p:sp>
      <p:sp>
        <p:nvSpPr>
          <p:cNvPr id="22" name="Tijdelijke aanduiding voor titel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extLst>
      <p:ext uri="{BB962C8B-B14F-4D97-AF65-F5344CB8AC3E}">
        <p14:creationId xmlns:p14="http://schemas.microsoft.com/office/powerpoint/2010/main" val="187007134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slide" Target="slide1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slide" Target="slide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jpeg"/><Relationship Id="rId5" Type="http://schemas.openxmlformats.org/officeDocument/2006/relationships/slide" Target="slide1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8.jpeg"/><Relationship Id="rId5" Type="http://schemas.openxmlformats.org/officeDocument/2006/relationships/slide" Target="slide1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9.jpeg"/><Relationship Id="rId5" Type="http://schemas.openxmlformats.org/officeDocument/2006/relationships/slide" Target="slide1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0.jpeg"/><Relationship Id="rId5" Type="http://schemas.openxmlformats.org/officeDocument/2006/relationships/slide" Target="slide1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tetrisspellen.nl/spellen/16/naeve-tetris.html"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youtu.be/yJnaKGTaThI"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jobpersonality.com/game-ontwerper" TargetMode="Externa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youtube.com/watch?v=fucCS-butMg"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slide" Target="slide3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ospac.es/edu/OpS9"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ponggame.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5-Gdl5tj2Hs"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DeSZ1Zn9otU" TargetMode="External"/><Relationship Id="rId4" Type="http://schemas.openxmlformats.org/officeDocument/2006/relationships/hyperlink" Target="https://www.youtube.com/watch?v=GoyGlyrYb9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slide" Target="slide1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1000"/>
            <a:lum/>
          </a:blip>
          <a:srcRect/>
          <a:stretch>
            <a:fillRect l="-6000" r="-6000"/>
          </a:stretch>
        </a:blipFill>
        <a:effectLst/>
      </p:bgPr>
    </p:bg>
    <p:spTree>
      <p:nvGrpSpPr>
        <p:cNvPr id="1" name=""/>
        <p:cNvGrpSpPr/>
        <p:nvPr/>
      </p:nvGrpSpPr>
      <p:grpSpPr>
        <a:xfrm>
          <a:off x="0" y="0"/>
          <a:ext cx="0" cy="0"/>
          <a:chOff x="0" y="0"/>
          <a:chExt cx="0" cy="0"/>
        </a:xfrm>
      </p:grpSpPr>
      <p:sp>
        <p:nvSpPr>
          <p:cNvPr id="6" name="Rechthoek 5"/>
          <p:cNvSpPr/>
          <p:nvPr/>
        </p:nvSpPr>
        <p:spPr>
          <a:xfrm>
            <a:off x="251520" y="1322745"/>
            <a:ext cx="7776864" cy="36933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nl-NL"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nl-NL" sz="7200" b="1" cap="all" dirty="0" err="1">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latin typeface="Agency FB" panose="020B0503020202020204" pitchFamily="34" charset="0"/>
              </a:rPr>
              <a:t>Digispel</a:t>
            </a:r>
            <a:endParaRPr lang="nl-NL" sz="7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latin typeface="Agency FB" panose="020B0503020202020204" pitchFamily="34" charset="0"/>
            </a:endParaRPr>
          </a:p>
          <a:p>
            <a:pPr algn="ctr"/>
            <a:r>
              <a:rPr lang="nl-NL" sz="7200" b="1" cap="all" dirty="0">
                <a:ln w="0"/>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tileRect r="-100000" b="-100000"/>
                </a:gradFill>
                <a:effectLst>
                  <a:reflection blurRad="12700" stA="50000" endPos="50000" dist="5000" dir="5400000" sy="-100000" rotWithShape="0"/>
                </a:effectLst>
                <a:latin typeface="Agency FB" panose="020B0503020202020204" pitchFamily="34" charset="0"/>
              </a:rPr>
              <a:t>level</a:t>
            </a:r>
          </a:p>
          <a:p>
            <a:pPr algn="ctr"/>
            <a:endParaRPr lang="nl-NL"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hs0057596\AppData\Local\Microsoft\Windows\Temporary Internet Files\Content.IE5\YK40MUJO\TVE_La1_-_Logo_200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647964"/>
            <a:ext cx="1754430" cy="156207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28376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01179" y="404664"/>
            <a:ext cx="2941642" cy="378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hs0057596\AppData\Local\Microsoft\Windows\Temporary Internet Files\Content.IE5\21RA6MTR\check-mark-29114_960_720[1].png">
            <a:hlinkClick r:id="rId3" action="ppaction://hlinksldjump"/>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1403648" y="4581128"/>
            <a:ext cx="2290267" cy="17623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s0057596\AppData\Local\Microsoft\Windows\Temporary Internet Files\Content.IE5\PEFOVKP6\Fxemoji_u274C.svg[1].png">
            <a:hlinkClick r:id="rId5" action="ppaction://hlinksldjump"/>
          </p:cNvPr>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tretch>
            <a:fillRect/>
          </a:stretch>
        </p:blipFill>
        <p:spPr bwMode="auto">
          <a:xfrm>
            <a:off x="5724128" y="4739898"/>
            <a:ext cx="1758227" cy="175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005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s0057596\AppData\Local\Microsoft\Windows\Temporary Internet Files\Content.IE5\21RA6MTR\check-mark-29114_960_720[1].png">
            <a:hlinkClick r:id="rId2" action="ppaction://hlinksldjump"/>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403648" y="4509120"/>
            <a:ext cx="2290267" cy="17623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s0057596\AppData\Local\Microsoft\Windows\Temporary Internet Files\Content.IE5\PEFOVKP6\Fxemoji_u274C.svg[1].png">
            <a:hlinkClick r:id="rId4" action="ppaction://hlinksldjump"/>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tretch>
            <a:fillRect/>
          </a:stretch>
        </p:blipFill>
        <p:spPr bwMode="auto">
          <a:xfrm>
            <a:off x="5982125" y="4513276"/>
            <a:ext cx="1758227" cy="1758227"/>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5031" y="404664"/>
            <a:ext cx="4513937" cy="3681680"/>
          </a:xfrm>
          <a:prstGeom prst="rect">
            <a:avLst/>
          </a:prstGeom>
        </p:spPr>
      </p:pic>
    </p:spTree>
    <p:extLst>
      <p:ext uri="{BB962C8B-B14F-4D97-AF65-F5344CB8AC3E}">
        <p14:creationId xmlns:p14="http://schemas.microsoft.com/office/powerpoint/2010/main" val="16659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hs0057596\AppData\Local\Microsoft\Windows\Temporary Internet Files\Content.IE5\21RA6MTR\check-mark-29114_960_720[1].png">
            <a:hlinkClick r:id="rId2" action="ppaction://hlinksldjump"/>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1259632" y="4602429"/>
            <a:ext cx="2290267" cy="17623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s0057596\AppData\Local\Microsoft\Windows\Temporary Internet Files\Content.IE5\PEFOVKP6\Fxemoji_u274C.svg[1].png">
            <a:hlinkClick r:id="rId4" action="ppaction://hlinksldjump"/>
          </p:cNvPr>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tretch>
            <a:fillRect/>
          </a:stretch>
        </p:blipFill>
        <p:spPr bwMode="auto">
          <a:xfrm>
            <a:off x="6143518" y="4509120"/>
            <a:ext cx="1758227" cy="175822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175828" y="493188"/>
            <a:ext cx="4752528" cy="364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36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bg1"/>
                </a:solidFill>
                <a:latin typeface="Agency FB" panose="020B0503020202020204" pitchFamily="34" charset="0"/>
              </a:rPr>
              <a:t>Goed zo! </a:t>
            </a:r>
            <a:br>
              <a:rPr lang="nl-NL" dirty="0">
                <a:solidFill>
                  <a:schemeClr val="bg1"/>
                </a:solidFill>
                <a:latin typeface="Agency FB" panose="020B0503020202020204" pitchFamily="34" charset="0"/>
              </a:rPr>
            </a:br>
            <a:r>
              <a:rPr lang="nl-NL" dirty="0">
                <a:solidFill>
                  <a:schemeClr val="bg1"/>
                </a:solidFill>
                <a:latin typeface="Agency FB" panose="020B0503020202020204" pitchFamily="34" charset="0"/>
              </a:rPr>
              <a:t>Klik op de afbeelding om verder te gaan</a:t>
            </a:r>
          </a:p>
        </p:txBody>
      </p:sp>
      <p:pic>
        <p:nvPicPr>
          <p:cNvPr id="5" name="j0214098.wav">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4"/>
          <a:stretch>
            <a:fillRect/>
          </a:stretch>
        </p:blipFill>
        <p:spPr>
          <a:xfrm>
            <a:off x="434975" y="6205538"/>
            <a:ext cx="406400" cy="406400"/>
          </a:xfrm>
        </p:spPr>
      </p:pic>
      <p:pic>
        <p:nvPicPr>
          <p:cNvPr id="2050" name="Picture 2" descr="C:\Users\hs0057596\AppData\Local\Microsoft\Windows\Temporary Internet Files\Content.IE5\YK40MUJO\fun-1012681_960_720[1].jp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464" y="1484784"/>
            <a:ext cx="7788396" cy="45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4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bg1"/>
                </a:solidFill>
                <a:latin typeface="Agency FB" panose="020B0503020202020204" pitchFamily="34" charset="0"/>
              </a:rPr>
              <a:t>Goed zo! </a:t>
            </a:r>
            <a:br>
              <a:rPr lang="nl-NL" dirty="0">
                <a:solidFill>
                  <a:schemeClr val="bg1"/>
                </a:solidFill>
                <a:latin typeface="Agency FB" panose="020B0503020202020204" pitchFamily="34" charset="0"/>
              </a:rPr>
            </a:br>
            <a:r>
              <a:rPr lang="nl-NL" dirty="0">
                <a:solidFill>
                  <a:schemeClr val="bg1"/>
                </a:solidFill>
                <a:latin typeface="Agency FB" panose="020B0503020202020204" pitchFamily="34" charset="0"/>
              </a:rPr>
              <a:t>Klik op de afbeelding om verder te gaan</a:t>
            </a:r>
          </a:p>
        </p:txBody>
      </p:sp>
      <p:pic>
        <p:nvPicPr>
          <p:cNvPr id="5" name="j0214098.wav">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4"/>
          <a:stretch>
            <a:fillRect/>
          </a:stretch>
        </p:blipFill>
        <p:spPr>
          <a:xfrm>
            <a:off x="434975" y="6205538"/>
            <a:ext cx="406400" cy="406400"/>
          </a:xfrm>
        </p:spPr>
      </p:pic>
      <p:pic>
        <p:nvPicPr>
          <p:cNvPr id="2050" name="Picture 2" descr="C:\Users\hs0057596\AppData\Local\Microsoft\Windows\Temporary Internet Files\Content.IE5\YK40MUJO\fun-1012681_960_720[1].jpg">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00464" y="1484784"/>
            <a:ext cx="7788396" cy="45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93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bg1"/>
                </a:solidFill>
                <a:latin typeface="Agency FB" panose="020B0503020202020204" pitchFamily="34" charset="0"/>
              </a:rPr>
              <a:t>Goed zo! </a:t>
            </a:r>
            <a:br>
              <a:rPr lang="nl-NL" dirty="0">
                <a:solidFill>
                  <a:schemeClr val="bg1"/>
                </a:solidFill>
                <a:latin typeface="Agency FB" panose="020B0503020202020204" pitchFamily="34" charset="0"/>
              </a:rPr>
            </a:br>
            <a:r>
              <a:rPr lang="nl-NL" dirty="0">
                <a:solidFill>
                  <a:schemeClr val="bg1"/>
                </a:solidFill>
                <a:latin typeface="Agency FB" panose="020B0503020202020204" pitchFamily="34" charset="0"/>
              </a:rPr>
              <a:t>Klik op de afbeelding om verder te gaan</a:t>
            </a:r>
          </a:p>
        </p:txBody>
      </p:sp>
      <p:pic>
        <p:nvPicPr>
          <p:cNvPr id="5" name="j0214098.wav">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4"/>
          <a:stretch>
            <a:fillRect/>
          </a:stretch>
        </p:blipFill>
        <p:spPr>
          <a:xfrm>
            <a:off x="434975" y="6205538"/>
            <a:ext cx="406400" cy="406400"/>
          </a:xfrm>
        </p:spPr>
      </p:pic>
      <p:pic>
        <p:nvPicPr>
          <p:cNvPr id="2050" name="Picture 2" descr="C:\Users\hs0057596\AppData\Local\Microsoft\Windows\Temporary Internet Files\Content.IE5\YK40MUJO\fun-1012681_960_720[1].jpg">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800464" y="1484784"/>
            <a:ext cx="7788396" cy="45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39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solidFill>
                  <a:schemeClr val="bg1"/>
                </a:solidFill>
                <a:latin typeface="Agency FB" panose="020B0503020202020204" pitchFamily="34" charset="0"/>
              </a:rPr>
              <a:t>Goed zo! </a:t>
            </a:r>
            <a:br>
              <a:rPr lang="nl-NL" dirty="0">
                <a:solidFill>
                  <a:schemeClr val="bg1"/>
                </a:solidFill>
                <a:latin typeface="Agency FB" panose="020B0503020202020204" pitchFamily="34" charset="0"/>
              </a:rPr>
            </a:br>
            <a:r>
              <a:rPr lang="nl-NL" dirty="0">
                <a:solidFill>
                  <a:schemeClr val="bg1"/>
                </a:solidFill>
                <a:latin typeface="Agency FB" panose="020B0503020202020204" pitchFamily="34" charset="0"/>
              </a:rPr>
              <a:t>Klik op de afbeelding om verder te gaan</a:t>
            </a:r>
          </a:p>
        </p:txBody>
      </p:sp>
      <p:pic>
        <p:nvPicPr>
          <p:cNvPr id="5" name="j0214098.wav">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4"/>
          <a:stretch>
            <a:fillRect/>
          </a:stretch>
        </p:blipFill>
        <p:spPr>
          <a:xfrm>
            <a:off x="434975" y="6205538"/>
            <a:ext cx="406400" cy="406400"/>
          </a:xfrm>
        </p:spPr>
      </p:pic>
      <p:pic>
        <p:nvPicPr>
          <p:cNvPr id="2050" name="Picture 2" descr="C:\Users\hs0057596\AppData\Local\Microsoft\Windows\Temporary Internet Files\Content.IE5\YK40MUJO\fun-1012681_960_720[1].jpg">
            <a:hlinkClick r:id="rId5"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800464" y="1484784"/>
            <a:ext cx="7788396" cy="454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hs0057596\AppData\Local\Microsoft\Windows\Temporary Internet Files\Content.IE5\525P2CTZ\error-803716_960_720[1].p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836712"/>
            <a:ext cx="585216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solidFill>
                  <a:schemeClr val="bg1"/>
                </a:solidFill>
                <a:latin typeface="Agency FB" panose="020B0503020202020204" pitchFamily="34" charset="0"/>
              </a:rPr>
              <a:t>Helaas, terug naar start…</a:t>
            </a:r>
          </a:p>
        </p:txBody>
      </p:sp>
    </p:spTree>
    <p:extLst>
      <p:ext uri="{BB962C8B-B14F-4D97-AF65-F5344CB8AC3E}">
        <p14:creationId xmlns:p14="http://schemas.microsoft.com/office/powerpoint/2010/main" val="2366063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Terugblik</a:t>
            </a:r>
          </a:p>
        </p:txBody>
      </p:sp>
      <p:sp>
        <p:nvSpPr>
          <p:cNvPr id="3" name="Tijdelijke aanduiding voor inhoud 2"/>
          <p:cNvSpPr>
            <a:spLocks noGrp="1"/>
          </p:cNvSpPr>
          <p:nvPr>
            <p:ph idx="1"/>
          </p:nvPr>
        </p:nvSpPr>
        <p:spPr>
          <a:xfrm>
            <a:off x="457200" y="1484784"/>
            <a:ext cx="8385414" cy="5256584"/>
          </a:xfrm>
        </p:spPr>
        <p:txBody>
          <a:bodyPr>
            <a:normAutofit/>
          </a:bodyPr>
          <a:lstStyle/>
          <a:p>
            <a:pPr marL="0" indent="0">
              <a:buNone/>
            </a:pPr>
            <a:r>
              <a:rPr lang="nl-NL" sz="2400" dirty="0">
                <a:solidFill>
                  <a:schemeClr val="bg1"/>
                </a:solidFill>
                <a:latin typeface="Garamond" panose="02020404030301010803" pitchFamily="18" charset="0"/>
              </a:rPr>
              <a:t>Had je de antwoorden in 1x goed? En heb je de 4 bepalende kenmerken van een spel hierbij gebruikt? </a:t>
            </a:r>
          </a:p>
          <a:p>
            <a:pPr marL="0" indent="0">
              <a:buNone/>
            </a:pPr>
            <a:endParaRPr lang="nl-NL" sz="24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Even over het spel voetbal. Als er geen regels waren, zou iedereen zo snel mogelijk, al duwend en trekkend op het doel af rennen en net zolang schieten tot het raak is. En maar 1 keeper op doel? Wel 10! </a:t>
            </a:r>
          </a:p>
          <a:p>
            <a:pPr marL="0" indent="0">
              <a:buNone/>
            </a:pPr>
            <a:endParaRPr lang="nl-NL" sz="24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Regels van een spel brengen winnaars en verliezers. En als een spel geen winnaar kent? Zijn spellen leuk zonder winnaar, spellen die je EINDELOOS kunt blijven spelen? </a:t>
            </a:r>
          </a:p>
          <a:p>
            <a:pPr marL="0" indent="0">
              <a:buNone/>
            </a:pPr>
            <a:endParaRPr lang="nl-NL" sz="2400" dirty="0">
              <a:solidFill>
                <a:schemeClr val="bg1"/>
              </a:solidFill>
              <a:latin typeface="Garamond" panose="02020404030301010803" pitchFamily="18" charset="0"/>
            </a:endParaRPr>
          </a:p>
          <a:p>
            <a:pPr marL="0" indent="0">
              <a:buNone/>
            </a:pPr>
            <a:r>
              <a:rPr lang="nl-NL" sz="2400" dirty="0" err="1">
                <a:solidFill>
                  <a:schemeClr val="bg1"/>
                </a:solidFill>
                <a:latin typeface="Garamond" panose="02020404030301010803" pitchFamily="18" charset="0"/>
              </a:rPr>
              <a:t>Tetris</a:t>
            </a:r>
            <a:r>
              <a:rPr lang="nl-NL" sz="2400" dirty="0">
                <a:solidFill>
                  <a:schemeClr val="bg1"/>
                </a:solidFill>
                <a:latin typeface="Garamond" panose="02020404030301010803" pitchFamily="18" charset="0"/>
              </a:rPr>
              <a:t> is zo’n ‘oneindig’ spel en wat je niet verwacht: de term ‘verslavend’ is voor </a:t>
            </a:r>
            <a:r>
              <a:rPr lang="nl-NL" sz="2400" dirty="0" err="1">
                <a:solidFill>
                  <a:schemeClr val="bg1"/>
                </a:solidFill>
                <a:latin typeface="Garamond" panose="02020404030301010803" pitchFamily="18" charset="0"/>
              </a:rPr>
              <a:t>Tetris</a:t>
            </a:r>
            <a:r>
              <a:rPr lang="nl-NL" sz="2400" dirty="0">
                <a:solidFill>
                  <a:schemeClr val="bg1"/>
                </a:solidFill>
                <a:latin typeface="Garamond" panose="02020404030301010803" pitchFamily="18" charset="0"/>
              </a:rPr>
              <a:t> vaker gebruikt dan </a:t>
            </a:r>
            <a:br>
              <a:rPr lang="nl-NL" sz="2400" dirty="0">
                <a:solidFill>
                  <a:schemeClr val="bg1"/>
                </a:solidFill>
                <a:latin typeface="Garamond" panose="02020404030301010803" pitchFamily="18" charset="0"/>
              </a:rPr>
            </a:br>
            <a:r>
              <a:rPr lang="nl-NL" sz="2400" dirty="0">
                <a:solidFill>
                  <a:schemeClr val="bg1"/>
                </a:solidFill>
                <a:latin typeface="Garamond" panose="02020404030301010803" pitchFamily="18" charset="0"/>
              </a:rPr>
              <a:t>voor welke andere single </a:t>
            </a:r>
            <a:r>
              <a:rPr lang="nl-NL" sz="2400" dirty="0" err="1">
                <a:solidFill>
                  <a:schemeClr val="bg1"/>
                </a:solidFill>
                <a:latin typeface="Garamond" panose="02020404030301010803" pitchFamily="18" charset="0"/>
              </a:rPr>
              <a:t>player</a:t>
            </a:r>
            <a:r>
              <a:rPr lang="nl-NL" sz="2400" dirty="0">
                <a:solidFill>
                  <a:schemeClr val="bg1"/>
                </a:solidFill>
                <a:latin typeface="Garamond" panose="02020404030301010803" pitchFamily="18" charset="0"/>
              </a:rPr>
              <a:t> game dan ook!</a:t>
            </a:r>
            <a:endParaRPr lang="nl-NL" sz="2800" dirty="0">
              <a:latin typeface="Garamond" panose="02020404030301010803" pitchFamily="18" charset="0"/>
            </a:endParaRP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45834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Tetris</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484784"/>
            <a:ext cx="8363272" cy="5256584"/>
          </a:xfrm>
        </p:spPr>
        <p:txBody>
          <a:bodyPr>
            <a:normAutofit/>
          </a:bodyPr>
          <a:lstStyle/>
          <a:p>
            <a:pPr marL="0" indent="0">
              <a:buNone/>
            </a:pPr>
            <a:r>
              <a:rPr lang="nl-NL" sz="2400" dirty="0">
                <a:solidFill>
                  <a:schemeClr val="bg1"/>
                </a:solidFill>
                <a:latin typeface="Garamond" panose="02020404030301010803" pitchFamily="18" charset="0"/>
              </a:rPr>
              <a:t>Wat </a:t>
            </a:r>
            <a:r>
              <a:rPr lang="nl-NL" sz="2400" dirty="0" err="1">
                <a:solidFill>
                  <a:schemeClr val="bg1"/>
                </a:solidFill>
                <a:latin typeface="Garamond" panose="02020404030301010803" pitchFamily="18" charset="0"/>
              </a:rPr>
              <a:t>Tetris</a:t>
            </a:r>
            <a:r>
              <a:rPr lang="nl-NL" sz="2400" dirty="0">
                <a:solidFill>
                  <a:schemeClr val="bg1"/>
                </a:solidFill>
                <a:latin typeface="Garamond" panose="02020404030301010803" pitchFamily="18" charset="0"/>
              </a:rPr>
              <a:t> een ‘verslavend’ spel maakt, is de 3-soortige feedback die je krijgt als de blokjes in elkaar passen:</a:t>
            </a:r>
          </a:p>
          <a:p>
            <a:pPr marL="514350" indent="-514350">
              <a:buAutoNum type="alphaLcPeriod"/>
            </a:pPr>
            <a:r>
              <a:rPr lang="nl-NL" sz="2400" b="1" dirty="0">
                <a:solidFill>
                  <a:schemeClr val="bg1"/>
                </a:solidFill>
                <a:latin typeface="Garamond" panose="02020404030301010803" pitchFamily="18" charset="0"/>
              </a:rPr>
              <a:t>Visueel</a:t>
            </a:r>
            <a:r>
              <a:rPr lang="nl-NL" sz="2400" dirty="0">
                <a:solidFill>
                  <a:schemeClr val="bg1"/>
                </a:solidFill>
                <a:latin typeface="Garamond" panose="02020404030301010803" pitchFamily="18" charset="0"/>
              </a:rPr>
              <a:t>, als laag na laag de blokjes verdwijnen</a:t>
            </a:r>
          </a:p>
          <a:p>
            <a:pPr marL="514350" indent="-514350">
              <a:buAutoNum type="alphaLcPeriod"/>
            </a:pPr>
            <a:r>
              <a:rPr lang="nl-NL" sz="2400" b="1" dirty="0">
                <a:solidFill>
                  <a:schemeClr val="bg1"/>
                </a:solidFill>
                <a:latin typeface="Garamond" panose="02020404030301010803" pitchFamily="18" charset="0"/>
              </a:rPr>
              <a:t>Kwalitatief</a:t>
            </a:r>
            <a:r>
              <a:rPr lang="nl-NL" sz="2400" dirty="0">
                <a:solidFill>
                  <a:schemeClr val="bg1"/>
                </a:solidFill>
                <a:latin typeface="Garamond" panose="02020404030301010803" pitchFamily="18" charset="0"/>
              </a:rPr>
              <a:t>, omdat je je score steeds ziet oplopen</a:t>
            </a:r>
          </a:p>
          <a:p>
            <a:pPr marL="514350" indent="-514350">
              <a:buAutoNum type="alphaLcPeriod"/>
            </a:pPr>
            <a:r>
              <a:rPr lang="nl-NL" sz="2400" b="1" dirty="0">
                <a:solidFill>
                  <a:schemeClr val="bg1"/>
                </a:solidFill>
                <a:latin typeface="Garamond" panose="02020404030301010803" pitchFamily="18" charset="0"/>
              </a:rPr>
              <a:t>Kwantitatief</a:t>
            </a:r>
            <a:r>
              <a:rPr lang="nl-NL" sz="2400" dirty="0">
                <a:solidFill>
                  <a:schemeClr val="bg1"/>
                </a:solidFill>
                <a:latin typeface="Garamond" panose="02020404030301010803" pitchFamily="18" charset="0"/>
              </a:rPr>
              <a:t>, omdat je je steeds meer uitgedaagd voelt door het spel</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752" y="3860116"/>
            <a:ext cx="4328168" cy="2272288"/>
          </a:xfrm>
          <a:prstGeom prst="rect">
            <a:avLst/>
          </a:prstGeom>
        </p:spPr>
      </p:pic>
    </p:spTree>
    <p:extLst>
      <p:ext uri="{BB962C8B-B14F-4D97-AF65-F5344CB8AC3E}">
        <p14:creationId xmlns:p14="http://schemas.microsoft.com/office/powerpoint/2010/main" val="5388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9511" y="260648"/>
            <a:ext cx="8229600" cy="1143000"/>
          </a:xfrm>
        </p:spPr>
        <p:txBody>
          <a:bodyPr>
            <a:noAutofit/>
          </a:bodyPr>
          <a:lstStyle/>
          <a:p>
            <a:r>
              <a:rPr lang="nl-NL" b="1" dirty="0">
                <a:solidFill>
                  <a:schemeClr val="bg1"/>
                </a:solidFill>
                <a:latin typeface="Agency FB" panose="020B0503020202020204" pitchFamily="34" charset="0"/>
              </a:rPr>
              <a:t>Level 1: Let The Games Begin!</a:t>
            </a:r>
            <a:br>
              <a:rPr lang="nl-NL" b="1" dirty="0">
                <a:solidFill>
                  <a:schemeClr val="bg1"/>
                </a:solidFill>
                <a:latin typeface="Agency FB" panose="020B0503020202020204" pitchFamily="34" charset="0"/>
              </a:rPr>
            </a:br>
            <a:r>
              <a:rPr lang="nl-NL" sz="2000" dirty="0">
                <a:solidFill>
                  <a:schemeClr val="bg1"/>
                </a:solidFill>
                <a:latin typeface="Agency FB" panose="020B0503020202020204" pitchFamily="34" charset="0"/>
              </a:rPr>
              <a:t>Vergeet niet de diavoorstelling te starten, anders werken de linkjes niet.</a:t>
            </a:r>
            <a:endParaRPr lang="nl-NL" sz="2400"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628800"/>
            <a:ext cx="7931224" cy="4497363"/>
          </a:xfrm>
        </p:spPr>
        <p:txBody>
          <a:bodyPr>
            <a:normAutofit/>
          </a:bodyPr>
          <a:lstStyle/>
          <a:p>
            <a:pPr marL="0" indent="0">
              <a:buNone/>
            </a:pPr>
            <a:r>
              <a:rPr lang="nl-NL" sz="2400" dirty="0">
                <a:solidFill>
                  <a:schemeClr val="bg1"/>
                </a:solidFill>
                <a:latin typeface="Garamond" panose="02020404030301010803" pitchFamily="18" charset="0"/>
              </a:rPr>
              <a:t>In dit level...</a:t>
            </a:r>
          </a:p>
          <a:p>
            <a:pPr marL="0" indent="0">
              <a:buNone/>
            </a:pPr>
            <a:endParaRPr lang="nl-NL" sz="2400" dirty="0">
              <a:solidFill>
                <a:schemeClr val="bg1"/>
              </a:solidFill>
              <a:latin typeface="Garamond" panose="02020404030301010803" pitchFamily="18" charset="0"/>
            </a:endParaRPr>
          </a:p>
          <a:p>
            <a:r>
              <a:rPr lang="nl-NL" sz="2400" dirty="0">
                <a:solidFill>
                  <a:schemeClr val="bg1"/>
                </a:solidFill>
                <a:latin typeface="Garamond" panose="02020404030301010803" pitchFamily="18" charset="0"/>
              </a:rPr>
              <a:t>Kom je meer te weten over de ontwikkeling van games door de tijd.</a:t>
            </a:r>
          </a:p>
          <a:p>
            <a:r>
              <a:rPr lang="nl-NL" sz="2400" dirty="0">
                <a:solidFill>
                  <a:schemeClr val="bg1"/>
                </a:solidFill>
                <a:latin typeface="Garamond" panose="02020404030301010803" pitchFamily="18" charset="0"/>
              </a:rPr>
              <a:t>Ga je enkele spellen "van vroeger" spelen. Noem ze gerust klassiekers.</a:t>
            </a:r>
          </a:p>
          <a:p>
            <a:r>
              <a:rPr lang="nl-NL" sz="2400" dirty="0">
                <a:solidFill>
                  <a:schemeClr val="bg1"/>
                </a:solidFill>
                <a:latin typeface="Garamond" panose="02020404030301010803" pitchFamily="18" charset="0"/>
              </a:rPr>
              <a:t>Leer je meer over wat een spel nu eigenlijk een spel maakt aan de hand van 4 bepalende kenmerken van een game.</a:t>
            </a:r>
          </a:p>
          <a:p>
            <a:r>
              <a:rPr lang="nl-NL" sz="2400" dirty="0">
                <a:solidFill>
                  <a:schemeClr val="bg1"/>
                </a:solidFill>
                <a:latin typeface="Garamond" panose="02020404030301010803" pitchFamily="18" charset="0"/>
              </a:rPr>
              <a:t>Leer je meer over wat 'gameflow’ is.</a:t>
            </a:r>
          </a:p>
          <a:p>
            <a:r>
              <a:rPr lang="nl-NL" sz="2400" dirty="0">
                <a:solidFill>
                  <a:schemeClr val="bg1"/>
                </a:solidFill>
                <a:latin typeface="Garamond" panose="02020404030301010803" pitchFamily="18" charset="0"/>
              </a:rPr>
              <a:t>Staan leuke en leerzame missies voor je klaar.</a:t>
            </a:r>
          </a:p>
          <a:p>
            <a:pPr marL="0" indent="0">
              <a:buNone/>
            </a:pPr>
            <a:r>
              <a:rPr lang="nl-NL" sz="2400" dirty="0">
                <a:solidFill>
                  <a:schemeClr val="bg1"/>
                </a:solidFill>
                <a:latin typeface="Garamond" panose="02020404030301010803" pitchFamily="18" charset="0"/>
              </a:rPr>
              <a:t> </a:t>
            </a: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Tree>
    <p:extLst>
      <p:ext uri="{BB962C8B-B14F-4D97-AF65-F5344CB8AC3E}">
        <p14:creationId xmlns:p14="http://schemas.microsoft.com/office/powerpoint/2010/main" val="416014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Klik op de Next button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en ga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4242426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95613" y="2924944"/>
            <a:ext cx="5848090" cy="2862322"/>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#2 voor je klaar staan.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372249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 Level 1: Let </a:t>
            </a:r>
            <a:r>
              <a:rPr lang="nl-NL" sz="2800" dirty="0" err="1">
                <a:latin typeface="a_Algerius" panose="04040705040802020702" pitchFamily="82" charset="-52"/>
              </a:rPr>
              <a:t>the</a:t>
            </a:r>
            <a:r>
              <a:rPr lang="nl-NL" sz="2800" dirty="0">
                <a:latin typeface="a_Algerius" panose="04040705040802020702" pitchFamily="82" charset="-52"/>
              </a:rPr>
              <a:t> Games begin!</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#2</a:t>
            </a:r>
            <a:endParaRPr lang="nl-NL" sz="2400" b="1" dirty="0">
              <a:solidFill>
                <a:prstClr val="white"/>
              </a:solidFill>
              <a:latin typeface="a_Algerius" panose="04040705040802020702" pitchFamily="82" charset="-52"/>
            </a:endParaRPr>
          </a:p>
        </p:txBody>
      </p:sp>
      <p:sp>
        <p:nvSpPr>
          <p:cNvPr id="3" name="Tekstvak 2"/>
          <p:cNvSpPr txBox="1"/>
          <p:nvPr/>
        </p:nvSpPr>
        <p:spPr>
          <a:xfrm>
            <a:off x="1647900" y="2204864"/>
            <a:ext cx="5976664" cy="3785652"/>
          </a:xfrm>
          <a:prstGeom prst="rect">
            <a:avLst/>
          </a:prstGeom>
          <a:noFill/>
        </p:spPr>
        <p:txBody>
          <a:bodyPr wrap="square" rtlCol="0">
            <a:spAutoFit/>
          </a:bodyPr>
          <a:lstStyle/>
          <a:p>
            <a:r>
              <a:rPr lang="nl-NL" sz="2400" dirty="0">
                <a:solidFill>
                  <a:prstClr val="white"/>
                </a:solidFill>
                <a:latin typeface="Garamond" panose="02020404030301010803" pitchFamily="18" charset="0"/>
              </a:rPr>
              <a:t>Speel het spel </a:t>
            </a:r>
            <a:r>
              <a:rPr lang="nl-NL" sz="2400" dirty="0" err="1">
                <a:solidFill>
                  <a:prstClr val="white"/>
                </a:solidFill>
                <a:latin typeface="Garamond" panose="02020404030301010803" pitchFamily="18" charset="0"/>
              </a:rPr>
              <a:t>Tetris</a:t>
            </a:r>
            <a:r>
              <a:rPr lang="nl-NL" sz="2400" dirty="0">
                <a:solidFill>
                  <a:prstClr val="white"/>
                </a:solidFill>
                <a:latin typeface="Garamond" panose="02020404030301010803" pitchFamily="18" charset="0"/>
              </a:rPr>
              <a:t> (klik </a:t>
            </a:r>
            <a:r>
              <a:rPr lang="nl-NL" sz="2400" dirty="0">
                <a:solidFill>
                  <a:prstClr val="white"/>
                </a:solidFill>
                <a:latin typeface="Garamond" panose="02020404030301010803" pitchFamily="18" charset="0"/>
                <a:hlinkClick r:id="rId5"/>
              </a:rPr>
              <a:t>hier</a:t>
            </a:r>
            <a:r>
              <a:rPr lang="nl-NL" sz="2400" dirty="0">
                <a:solidFill>
                  <a:prstClr val="white"/>
                </a:solidFill>
                <a:latin typeface="Garamond" panose="02020404030301010803" pitchFamily="18" charset="0"/>
              </a:rPr>
              <a:t>) en geef weer hoe ´verslavend´ jij het spel vindt. Gebruik hierbij de 4 bepalende kenmerken van een game.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Laat vervolgens enkele leerlingen </a:t>
            </a:r>
            <a:r>
              <a:rPr lang="nl-NL" sz="2400" dirty="0" err="1">
                <a:solidFill>
                  <a:prstClr val="white"/>
                </a:solidFill>
                <a:latin typeface="Garamond" panose="02020404030301010803" pitchFamily="18" charset="0"/>
                <a:hlinkClick r:id="rId5"/>
              </a:rPr>
              <a:t>Tetris</a:t>
            </a:r>
            <a:r>
              <a:rPr lang="nl-NL" sz="2400" dirty="0">
                <a:solidFill>
                  <a:prstClr val="white"/>
                </a:solidFill>
                <a:latin typeface="Garamond" panose="02020404030301010803" pitchFamily="18" charset="0"/>
                <a:hlinkClick r:id="rId5"/>
              </a:rPr>
              <a:t> </a:t>
            </a:r>
            <a:r>
              <a:rPr lang="nl-NL" sz="2400" dirty="0">
                <a:solidFill>
                  <a:prstClr val="white"/>
                </a:solidFill>
                <a:latin typeface="Garamond" panose="02020404030301010803" pitchFamily="18" charset="0"/>
              </a:rPr>
              <a:t>spelen. Wat vinden zij? </a:t>
            </a:r>
          </a:p>
          <a:p>
            <a:endParaRPr lang="nl-NL" sz="2400" dirty="0">
              <a:solidFill>
                <a:prstClr val="white"/>
              </a:solidFill>
              <a:latin typeface="Garamond" panose="02020404030301010803" pitchFamily="18" charset="0"/>
            </a:endParaRPr>
          </a:p>
          <a:p>
            <a:r>
              <a:rPr lang="nl-NL" sz="2400" dirty="0">
                <a:solidFill>
                  <a:prstClr val="white"/>
                </a:solidFill>
                <a:latin typeface="Garamond" panose="02020404030301010803" pitchFamily="18" charset="0"/>
              </a:rPr>
              <a:t>Maak een #selfie en neem dit alles (verslagje en selfie) op in je game design portfolio o.v.v. mission card nr.</a:t>
            </a:r>
          </a:p>
        </p:txBody>
      </p:sp>
    </p:spTree>
    <p:extLst>
      <p:ext uri="{BB962C8B-B14F-4D97-AF65-F5344CB8AC3E}">
        <p14:creationId xmlns:p14="http://schemas.microsoft.com/office/powerpoint/2010/main" val="1244237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Gameflow</a:t>
            </a:r>
          </a:p>
        </p:txBody>
      </p:sp>
      <p:sp>
        <p:nvSpPr>
          <p:cNvPr id="3" name="Tijdelijke aanduiding voor inhoud 2"/>
          <p:cNvSpPr>
            <a:spLocks noGrp="1"/>
          </p:cNvSpPr>
          <p:nvPr>
            <p:ph idx="1"/>
          </p:nvPr>
        </p:nvSpPr>
        <p:spPr>
          <a:xfrm>
            <a:off x="457200" y="1340768"/>
            <a:ext cx="8385414" cy="5400600"/>
          </a:xfrm>
        </p:spPr>
        <p:txBody>
          <a:bodyPr>
            <a:normAutofit/>
          </a:bodyPr>
          <a:lstStyle/>
          <a:p>
            <a:pPr marL="0" indent="0">
              <a:buNone/>
            </a:pPr>
            <a:endParaRPr lang="nl-NL" sz="24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Ken je het gevoel dat je niet wilt stoppen met spelen? Dat je eerlijk gezegd niet eens WILT winnen, want dat zou betekenen: einde spel. </a:t>
            </a:r>
          </a:p>
          <a:p>
            <a:pPr marL="0" indent="0">
              <a:buNone/>
            </a:pPr>
            <a:r>
              <a:rPr lang="nl-NL" sz="2400" dirty="0">
                <a:solidFill>
                  <a:schemeClr val="bg1"/>
                </a:solidFill>
                <a:latin typeface="Garamond" panose="02020404030301010803" pitchFamily="18" charset="0"/>
              </a:rPr>
              <a:t>Dat noemen gamedesigners GAMEFLOW. </a:t>
            </a:r>
          </a:p>
          <a:p>
            <a:pPr marL="0" indent="0">
              <a:buNone/>
            </a:pPr>
            <a:endParaRPr lang="nl-NL" sz="24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Gamedesigners bedenken spellen </a:t>
            </a:r>
            <a:r>
              <a:rPr lang="nl-NL" sz="2400" dirty="0" err="1">
                <a:solidFill>
                  <a:schemeClr val="bg1"/>
                </a:solidFill>
                <a:latin typeface="Garamond" panose="02020404030301010803" pitchFamily="18" charset="0"/>
              </a:rPr>
              <a:t>a.h.v</a:t>
            </a:r>
            <a:r>
              <a:rPr lang="nl-NL" sz="2400" dirty="0">
                <a:solidFill>
                  <a:schemeClr val="bg1"/>
                </a:solidFill>
                <a:latin typeface="Garamond" panose="02020404030301010803" pitchFamily="18" charset="0"/>
              </a:rPr>
              <a:t>. de 4 kernelementen waarbij jij als speler steeds precies genoeg uitdaging hebt. En ook het gevoel dat het doel nog steeds haalbaar is.</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055539"/>
            <a:ext cx="3512141" cy="234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7222216" y="4110824"/>
            <a:ext cx="1495800" cy="307777"/>
          </a:xfrm>
          <a:prstGeom prst="rect">
            <a:avLst/>
          </a:prstGeom>
          <a:noFill/>
        </p:spPr>
        <p:txBody>
          <a:bodyPr wrap="square" rtlCol="0">
            <a:spAutoFit/>
          </a:bodyPr>
          <a:lstStyle/>
          <a:p>
            <a:r>
              <a:rPr lang="nl-NL" sz="1400" dirty="0"/>
              <a:t>Pixelcake.nl</a:t>
            </a:r>
            <a:endParaRPr lang="nl-NL" dirty="0"/>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962950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Aan de slag</a:t>
            </a:r>
          </a:p>
        </p:txBody>
      </p:sp>
      <p:sp>
        <p:nvSpPr>
          <p:cNvPr id="3" name="Tijdelijke aanduiding voor inhoud 2"/>
          <p:cNvSpPr>
            <a:spLocks noGrp="1"/>
          </p:cNvSpPr>
          <p:nvPr>
            <p:ph idx="1"/>
          </p:nvPr>
        </p:nvSpPr>
        <p:spPr/>
        <p:txBody>
          <a:bodyPr/>
          <a:lstStyle/>
          <a:p>
            <a:pPr marL="0" indent="0" algn="ctr">
              <a:buNone/>
            </a:pPr>
            <a:r>
              <a:rPr lang="nl-NL" dirty="0">
                <a:solidFill>
                  <a:schemeClr val="bg1"/>
                </a:solidFill>
                <a:latin typeface="Garamond" panose="02020404030301010803" pitchFamily="18" charset="0"/>
              </a:rPr>
              <a:t>Klik op de Next button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en ga </a:t>
            </a:r>
          </a:p>
          <a:p>
            <a:pPr marL="0" indent="0" algn="ctr">
              <a:buNone/>
            </a:pPr>
            <a:endParaRPr lang="nl-NL" dirty="0">
              <a:solidFill>
                <a:schemeClr val="bg1"/>
              </a:solidFill>
              <a:latin typeface="Garamond" panose="02020404030301010803" pitchFamily="18" charset="0"/>
            </a:endParaRPr>
          </a:p>
          <a:p>
            <a:pPr marL="0" indent="0" algn="ctr">
              <a:buNone/>
            </a:pPr>
            <a:r>
              <a:rPr lang="nl-NL" dirty="0">
                <a:solidFill>
                  <a:schemeClr val="bg1"/>
                </a:solidFill>
                <a:latin typeface="Garamond" panose="02020404030301010803" pitchFamily="18" charset="0"/>
              </a:rPr>
              <a:t>REAL TIME naar je missie.</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300984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3" y="190660"/>
            <a:ext cx="2160239" cy="2248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4653136"/>
            <a:ext cx="2053610" cy="1810965"/>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a:t>
            </a:r>
            <a:endParaRPr lang="nl-NL" sz="2400" b="1" dirty="0">
              <a:solidFill>
                <a:prstClr val="white"/>
              </a:solidFill>
              <a:latin typeface="a_Algerius" panose="04040705040802020702" pitchFamily="82" charset="-52"/>
            </a:endParaRPr>
          </a:p>
        </p:txBody>
      </p:sp>
      <p:sp>
        <p:nvSpPr>
          <p:cNvPr id="6" name="Rechthoek 5"/>
          <p:cNvSpPr/>
          <p:nvPr/>
        </p:nvSpPr>
        <p:spPr>
          <a:xfrm>
            <a:off x="1668681" y="2492896"/>
            <a:ext cx="6063432" cy="3416320"/>
          </a:xfrm>
          <a:prstGeom prst="rect">
            <a:avLst/>
          </a:prstGeom>
        </p:spPr>
        <p:txBody>
          <a:bodyPr wrap="square">
            <a:spAutoFit/>
          </a:bodyPr>
          <a:lstStyle/>
          <a:p>
            <a:pPr algn="ctr"/>
            <a:r>
              <a:rPr lang="nl-NL" sz="3600" dirty="0">
                <a:solidFill>
                  <a:prstClr val="white"/>
                </a:solidFill>
                <a:latin typeface="Garamond" panose="02020404030301010803" pitchFamily="18" charset="0"/>
              </a:rPr>
              <a:t>Nel heeft missie #3 en missie #4 voor je klaar staan. Ze gaan in op verschillende beroepen. Ga naar de bijbehorende mission card en speel de missie.</a:t>
            </a:r>
            <a:br>
              <a:rPr lang="nl-NL" sz="3600" dirty="0">
                <a:solidFill>
                  <a:prstClr val="white"/>
                </a:solidFill>
                <a:latin typeface="Garamond" panose="02020404030301010803" pitchFamily="18" charset="0"/>
              </a:rPr>
            </a:br>
            <a:r>
              <a:rPr lang="nl-NL" sz="3600" dirty="0">
                <a:solidFill>
                  <a:prstClr val="white"/>
                </a:solidFill>
                <a:latin typeface="Garamond" panose="02020404030301010803" pitchFamily="18" charset="0"/>
              </a:rPr>
              <a:t>Succes!</a:t>
            </a:r>
          </a:p>
        </p:txBody>
      </p:sp>
    </p:spTree>
    <p:extLst>
      <p:ext uri="{BB962C8B-B14F-4D97-AF65-F5344CB8AC3E}">
        <p14:creationId xmlns:p14="http://schemas.microsoft.com/office/powerpoint/2010/main" val="241694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1: Let </a:t>
            </a:r>
            <a:r>
              <a:rPr lang="nl-NL" sz="2800" dirty="0" err="1">
                <a:latin typeface="a_Algerius" panose="04040705040802020702" pitchFamily="82" charset="-52"/>
              </a:rPr>
              <a:t>the</a:t>
            </a:r>
            <a:r>
              <a:rPr lang="nl-NL" sz="2800" dirty="0">
                <a:latin typeface="a_Algerius" panose="04040705040802020702" pitchFamily="82" charset="-52"/>
              </a:rPr>
              <a:t> games begin!</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#3A</a:t>
            </a:r>
            <a:endParaRPr lang="nl-NL" sz="2400" b="1" dirty="0">
              <a:solidFill>
                <a:prstClr val="white"/>
              </a:solidFill>
              <a:latin typeface="a_Algerius" panose="04040705040802020702" pitchFamily="82" charset="-52"/>
            </a:endParaRPr>
          </a:p>
        </p:txBody>
      </p:sp>
      <p:sp>
        <p:nvSpPr>
          <p:cNvPr id="3" name="Rechthoek 2"/>
          <p:cNvSpPr/>
          <p:nvPr/>
        </p:nvSpPr>
        <p:spPr>
          <a:xfrm>
            <a:off x="323528" y="1995056"/>
            <a:ext cx="8640960" cy="4339650"/>
          </a:xfrm>
          <a:prstGeom prst="rect">
            <a:avLst/>
          </a:prstGeom>
        </p:spPr>
        <p:txBody>
          <a:bodyPr wrap="square">
            <a:spAutoFit/>
          </a:bodyPr>
          <a:lstStyle/>
          <a:p>
            <a:r>
              <a:rPr lang="nl-NL" sz="2000" dirty="0">
                <a:solidFill>
                  <a:prstClr val="white"/>
                </a:solidFill>
                <a:latin typeface="Garamond" panose="02020404030301010803" pitchFamily="18" charset="0"/>
              </a:rPr>
              <a:t>Voer deze missie uit door minimaal 2 leerlingen. Bewaar de uitwerking in je portfolio. </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1</a:t>
            </a:r>
            <a:r>
              <a:rPr lang="nl-NL" sz="2000" dirty="0">
                <a:solidFill>
                  <a:prstClr val="white"/>
                </a:solidFill>
                <a:latin typeface="Garamond" panose="02020404030301010803" pitchFamily="18" charset="0"/>
              </a:rPr>
              <a:t>: Noteer zoveel mogelijk eigenschappen van jezelf. Denk bijv. aan wat je graag doet, wat je goed kunt, wat anderen hierover zeggen. Wees vooral niet bescheiden, je hebt veel talenten! En ook al zijn ze voor jou “heel gewoon”, ze zijn het waard om te noteren!</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2: </a:t>
            </a:r>
            <a:r>
              <a:rPr lang="nl-NL" sz="2000" dirty="0">
                <a:solidFill>
                  <a:prstClr val="white"/>
                </a:solidFill>
                <a:latin typeface="Garamond" panose="02020404030301010803" pitchFamily="18" charset="0"/>
              </a:rPr>
              <a:t>Bekijk je lijstje en kies er dan 5 uit die op dit moment het meest bij jou passen.</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3: </a:t>
            </a:r>
            <a:r>
              <a:rPr lang="nl-NL" sz="2000" dirty="0">
                <a:solidFill>
                  <a:prstClr val="white"/>
                </a:solidFill>
                <a:latin typeface="Garamond" panose="02020404030301010803" pitchFamily="18" charset="0"/>
              </a:rPr>
              <a:t>Bekijk nu het volgende filmpje waarin een </a:t>
            </a:r>
            <a:r>
              <a:rPr lang="nl-NL" sz="2000" b="1" dirty="0">
                <a:solidFill>
                  <a:prstClr val="white"/>
                </a:solidFill>
                <a:latin typeface="Garamond" panose="02020404030301010803" pitchFamily="18" charset="0"/>
              </a:rPr>
              <a:t>GAME DEVELOPER </a:t>
            </a:r>
            <a:r>
              <a:rPr lang="nl-NL" sz="2000" dirty="0">
                <a:solidFill>
                  <a:prstClr val="white"/>
                </a:solidFill>
                <a:latin typeface="Garamond" panose="02020404030301010803" pitchFamily="18" charset="0"/>
              </a:rPr>
              <a:t>je meer over zijn beroep vertelt. Klik </a:t>
            </a:r>
            <a:r>
              <a:rPr lang="nl-NL" sz="2000" dirty="0">
                <a:solidFill>
                  <a:prstClr val="white"/>
                </a:solidFill>
                <a:latin typeface="Garamond" panose="02020404030301010803" pitchFamily="18" charset="0"/>
                <a:hlinkClick r:id="rId5"/>
              </a:rPr>
              <a:t>hier</a:t>
            </a:r>
            <a:r>
              <a:rPr lang="nl-NL" sz="2000" dirty="0">
                <a:solidFill>
                  <a:prstClr val="white"/>
                </a:solidFill>
                <a:latin typeface="Garamond" panose="02020404030301010803" pitchFamily="18" charset="0"/>
              </a:rPr>
              <a:t>. </a:t>
            </a:r>
          </a:p>
          <a:p>
            <a:endParaRPr lang="nl-NL" dirty="0">
              <a:solidFill>
                <a:prstClr val="black"/>
              </a:solidFill>
              <a:latin typeface="Agency FB" panose="020B0503020202020204" pitchFamily="34" charset="0"/>
            </a:endParaRPr>
          </a:p>
          <a:p>
            <a:r>
              <a:rPr lang="nl-NL" dirty="0">
                <a:solidFill>
                  <a:prstClr val="black"/>
                </a:solidFill>
                <a:latin typeface="Agency FB" panose="020B0503020202020204" pitchFamily="34" charset="0"/>
              </a:rPr>
              <a:t> </a:t>
            </a:r>
          </a:p>
        </p:txBody>
      </p:sp>
    </p:spTree>
    <p:extLst>
      <p:ext uri="{BB962C8B-B14F-4D97-AF65-F5344CB8AC3E}">
        <p14:creationId xmlns:p14="http://schemas.microsoft.com/office/powerpoint/2010/main" val="3962661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1: Let </a:t>
            </a:r>
            <a:r>
              <a:rPr lang="nl-NL" sz="2800" dirty="0" err="1">
                <a:latin typeface="a_Algerius" panose="04040705040802020702" pitchFamily="82" charset="-52"/>
              </a:rPr>
              <a:t>the</a:t>
            </a:r>
            <a:r>
              <a:rPr lang="nl-NL" sz="2800" dirty="0">
                <a:latin typeface="a_Algerius" panose="04040705040802020702" pitchFamily="82" charset="-52"/>
              </a:rPr>
              <a:t> games begin!</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#3B</a:t>
            </a:r>
            <a:endParaRPr lang="nl-NL" sz="2400" b="1" dirty="0">
              <a:solidFill>
                <a:prstClr val="white"/>
              </a:solidFill>
              <a:latin typeface="a_Algerius" panose="04040705040802020702" pitchFamily="82" charset="-52"/>
            </a:endParaRPr>
          </a:p>
        </p:txBody>
      </p:sp>
      <p:sp>
        <p:nvSpPr>
          <p:cNvPr id="3" name="Rechthoek 2"/>
          <p:cNvSpPr/>
          <p:nvPr/>
        </p:nvSpPr>
        <p:spPr>
          <a:xfrm>
            <a:off x="323528" y="1995056"/>
            <a:ext cx="8640960" cy="4339650"/>
          </a:xfrm>
          <a:prstGeom prst="rect">
            <a:avLst/>
          </a:prstGeom>
        </p:spPr>
        <p:txBody>
          <a:bodyPr wrap="square">
            <a:spAutoFit/>
          </a:bodyPr>
          <a:lstStyle/>
          <a:p>
            <a:r>
              <a:rPr lang="nl-NL" sz="2000" b="1" dirty="0">
                <a:solidFill>
                  <a:prstClr val="white"/>
                </a:solidFill>
                <a:latin typeface="Garamond" panose="02020404030301010803" pitchFamily="18" charset="0"/>
              </a:rPr>
              <a:t>Stap 4: </a:t>
            </a:r>
            <a:r>
              <a:rPr lang="nl-NL" sz="2000" dirty="0">
                <a:solidFill>
                  <a:prstClr val="white"/>
                </a:solidFill>
                <a:latin typeface="Garamond" panose="02020404030301010803" pitchFamily="18" charset="0"/>
              </a:rPr>
              <a:t>Schrijf de 5 belangrijkste eigenschappen van een game </a:t>
            </a:r>
            <a:r>
              <a:rPr lang="nl-NL" sz="2000" dirty="0" err="1">
                <a:solidFill>
                  <a:prstClr val="white"/>
                </a:solidFill>
                <a:latin typeface="Garamond" panose="02020404030301010803" pitchFamily="18" charset="0"/>
              </a:rPr>
              <a:t>developer</a:t>
            </a:r>
            <a:r>
              <a:rPr lang="nl-NL" sz="2000" dirty="0">
                <a:solidFill>
                  <a:prstClr val="white"/>
                </a:solidFill>
                <a:latin typeface="Garamond" panose="02020404030301010803" pitchFamily="18" charset="0"/>
              </a:rPr>
              <a:t> op. Een aantal persoonlijkheidskenmerken staat nader toegelicht op </a:t>
            </a:r>
            <a:r>
              <a:rPr lang="nl-NL" sz="2000" dirty="0">
                <a:solidFill>
                  <a:prstClr val="white"/>
                </a:solidFill>
                <a:latin typeface="Garamond" panose="02020404030301010803" pitchFamily="18" charset="0"/>
                <a:hlinkClick r:id="rId5"/>
              </a:rPr>
              <a:t>deze site </a:t>
            </a:r>
            <a:r>
              <a:rPr lang="nl-NL" sz="2000" dirty="0">
                <a:solidFill>
                  <a:prstClr val="white"/>
                </a:solidFill>
                <a:latin typeface="Garamond" panose="02020404030301010803" pitchFamily="18" charset="0"/>
              </a:rPr>
              <a:t>(met een leuke beroepentest).  </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5: </a:t>
            </a:r>
            <a:r>
              <a:rPr lang="nl-NL" sz="2000" dirty="0">
                <a:solidFill>
                  <a:prstClr val="white"/>
                </a:solidFill>
                <a:latin typeface="Garamond" panose="02020404030301010803" pitchFamily="18" charset="0"/>
              </a:rPr>
              <a:t>Vergelijk jouw eigenschappen met die van een game </a:t>
            </a:r>
            <a:r>
              <a:rPr lang="nl-NL" sz="2000" dirty="0" err="1">
                <a:solidFill>
                  <a:prstClr val="white"/>
                </a:solidFill>
                <a:latin typeface="Garamond" panose="02020404030301010803" pitchFamily="18" charset="0"/>
              </a:rPr>
              <a:t>developer</a:t>
            </a:r>
            <a:r>
              <a:rPr lang="nl-NL" sz="2000" dirty="0">
                <a:solidFill>
                  <a:prstClr val="white"/>
                </a:solidFill>
                <a:latin typeface="Garamond" panose="02020404030301010803" pitchFamily="18" charset="0"/>
              </a:rPr>
              <a:t>. Wat valt op? </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6: </a:t>
            </a:r>
            <a:r>
              <a:rPr lang="nl-NL" sz="2000" dirty="0">
                <a:solidFill>
                  <a:prstClr val="white"/>
                </a:solidFill>
                <a:latin typeface="Garamond" panose="02020404030301010803" pitchFamily="18" charset="0"/>
              </a:rPr>
              <a:t>Bedenk en noteer of je jouw eigenschappen wilt gebruiken om game </a:t>
            </a:r>
            <a:r>
              <a:rPr lang="nl-NL" sz="2000" dirty="0" err="1">
                <a:solidFill>
                  <a:prstClr val="white"/>
                </a:solidFill>
                <a:latin typeface="Garamond" panose="02020404030301010803" pitchFamily="18" charset="0"/>
              </a:rPr>
              <a:t>developer</a:t>
            </a:r>
            <a:r>
              <a:rPr lang="nl-NL" sz="2000" dirty="0">
                <a:solidFill>
                  <a:prstClr val="white"/>
                </a:solidFill>
                <a:latin typeface="Garamond" panose="02020404030301010803" pitchFamily="18" charset="0"/>
              </a:rPr>
              <a:t> te worden of (bij minder overeenkomsten) dit te LEREN? Waarom?</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7: </a:t>
            </a:r>
            <a:r>
              <a:rPr lang="nl-NL" sz="2000" dirty="0">
                <a:solidFill>
                  <a:prstClr val="white"/>
                </a:solidFill>
                <a:latin typeface="Garamond" panose="02020404030301010803" pitchFamily="18" charset="0"/>
              </a:rPr>
              <a:t>Geef nu antwoord op de vraag of het beroep van game </a:t>
            </a:r>
            <a:r>
              <a:rPr lang="nl-NL" sz="2000" dirty="0" err="1">
                <a:solidFill>
                  <a:prstClr val="white"/>
                </a:solidFill>
                <a:latin typeface="Garamond" panose="02020404030301010803" pitchFamily="18" charset="0"/>
              </a:rPr>
              <a:t>developer</a:t>
            </a:r>
            <a:r>
              <a:rPr lang="nl-NL" sz="2000" dirty="0">
                <a:solidFill>
                  <a:prstClr val="white"/>
                </a:solidFill>
                <a:latin typeface="Garamond" panose="02020404030301010803" pitchFamily="18" charset="0"/>
              </a:rPr>
              <a:t> iets</a:t>
            </a:r>
            <a:br>
              <a:rPr lang="nl-NL" sz="2000" dirty="0">
                <a:solidFill>
                  <a:prstClr val="white"/>
                </a:solidFill>
                <a:latin typeface="Garamond" panose="02020404030301010803" pitchFamily="18" charset="0"/>
              </a:rPr>
            </a:br>
            <a:r>
              <a:rPr lang="nl-NL" sz="2000" dirty="0">
                <a:solidFill>
                  <a:prstClr val="white"/>
                </a:solidFill>
                <a:latin typeface="Garamond" panose="02020404030301010803" pitchFamily="18" charset="0"/>
              </a:rPr>
              <a:t>voor jou is. De vorm is vrij (een filmpje, </a:t>
            </a:r>
            <a:r>
              <a:rPr lang="nl-NL" sz="2000" dirty="0" err="1">
                <a:solidFill>
                  <a:prstClr val="white"/>
                </a:solidFill>
                <a:latin typeface="Garamond" panose="02020404030301010803" pitchFamily="18" charset="0"/>
              </a:rPr>
              <a:t>moodboard</a:t>
            </a:r>
            <a:r>
              <a:rPr lang="nl-NL" sz="2000" dirty="0">
                <a:solidFill>
                  <a:prstClr val="white"/>
                </a:solidFill>
                <a:latin typeface="Garamond" panose="02020404030301010803" pitchFamily="18" charset="0"/>
              </a:rPr>
              <a:t>, verslagje, etc.). </a:t>
            </a:r>
            <a:br>
              <a:rPr lang="nl-NL" sz="2000" dirty="0">
                <a:solidFill>
                  <a:prstClr val="white"/>
                </a:solidFill>
                <a:latin typeface="Garamond" panose="02020404030301010803" pitchFamily="18" charset="0"/>
              </a:rPr>
            </a:br>
            <a:r>
              <a:rPr lang="nl-NL" sz="2000" dirty="0">
                <a:solidFill>
                  <a:prstClr val="white"/>
                </a:solidFill>
                <a:latin typeface="Garamond" panose="02020404030301010803" pitchFamily="18" charset="0"/>
              </a:rPr>
              <a:t>Geef daarbij ook aan welke opleidingen er in de buurt voor jou zijn. </a:t>
            </a:r>
          </a:p>
          <a:p>
            <a:endParaRPr lang="nl-NL" dirty="0">
              <a:solidFill>
                <a:prstClr val="black"/>
              </a:solidFill>
              <a:latin typeface="Agency FB" panose="020B0503020202020204" pitchFamily="34" charset="0"/>
            </a:endParaRPr>
          </a:p>
          <a:p>
            <a:r>
              <a:rPr lang="nl-NL" dirty="0">
                <a:solidFill>
                  <a:prstClr val="black"/>
                </a:solidFill>
                <a:latin typeface="Agency FB" panose="020B0503020202020204" pitchFamily="34" charset="0"/>
              </a:rPr>
              <a:t> </a:t>
            </a:r>
          </a:p>
        </p:txBody>
      </p:sp>
    </p:spTree>
    <p:extLst>
      <p:ext uri="{BB962C8B-B14F-4D97-AF65-F5344CB8AC3E}">
        <p14:creationId xmlns:p14="http://schemas.microsoft.com/office/powerpoint/2010/main" val="2423385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1: Let </a:t>
            </a:r>
            <a:r>
              <a:rPr lang="nl-NL" sz="2800" dirty="0" err="1">
                <a:latin typeface="a_Algerius" panose="04040705040802020702" pitchFamily="82" charset="-52"/>
              </a:rPr>
              <a:t>the</a:t>
            </a:r>
            <a:r>
              <a:rPr lang="nl-NL" sz="2800" dirty="0">
                <a:latin typeface="a_Algerius" panose="04040705040802020702" pitchFamily="82" charset="-52"/>
              </a:rPr>
              <a:t> </a:t>
            </a:r>
            <a:r>
              <a:rPr lang="nl-NL" sz="2800">
                <a:latin typeface="a_Algerius" panose="04040705040802020702" pitchFamily="82" charset="-52"/>
              </a:rPr>
              <a:t>games begin!</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#4A</a:t>
            </a:r>
            <a:endParaRPr lang="nl-NL" sz="2400" b="1" dirty="0">
              <a:solidFill>
                <a:prstClr val="white"/>
              </a:solidFill>
              <a:latin typeface="a_Algerius" panose="04040705040802020702" pitchFamily="82" charset="-52"/>
            </a:endParaRPr>
          </a:p>
        </p:txBody>
      </p:sp>
      <p:sp>
        <p:nvSpPr>
          <p:cNvPr id="3" name="Rechthoek 2"/>
          <p:cNvSpPr/>
          <p:nvPr/>
        </p:nvSpPr>
        <p:spPr>
          <a:xfrm>
            <a:off x="323528" y="1995056"/>
            <a:ext cx="8640960" cy="4339650"/>
          </a:xfrm>
          <a:prstGeom prst="rect">
            <a:avLst/>
          </a:prstGeom>
        </p:spPr>
        <p:txBody>
          <a:bodyPr wrap="square">
            <a:spAutoFit/>
          </a:bodyPr>
          <a:lstStyle/>
          <a:p>
            <a:r>
              <a:rPr lang="nl-NL" sz="2000" dirty="0">
                <a:solidFill>
                  <a:prstClr val="white"/>
                </a:solidFill>
                <a:latin typeface="Garamond" panose="02020404030301010803" pitchFamily="18" charset="0"/>
              </a:rPr>
              <a:t>Voer deze missie uit door minimaal 2 leerlingen. Bewaar de uitwerking in je portfolio. </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1</a:t>
            </a:r>
            <a:r>
              <a:rPr lang="nl-NL" sz="2000" dirty="0">
                <a:solidFill>
                  <a:prstClr val="white"/>
                </a:solidFill>
                <a:latin typeface="Garamond" panose="02020404030301010803" pitchFamily="18" charset="0"/>
              </a:rPr>
              <a:t>: Noteer zoveel mogelijk eigenschappen van jezelf. Denk bijv. aan wat je graag doet, wat je goed kunt, wat anderen hierover zeggen. Wees vooral niet bescheiden, je hebt veel talenten! En ook al zijn ze voor jou “heel gewoon”, ze zijn het waard om te noteren!</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2: </a:t>
            </a:r>
            <a:r>
              <a:rPr lang="nl-NL" sz="2000" dirty="0">
                <a:solidFill>
                  <a:prstClr val="white"/>
                </a:solidFill>
                <a:latin typeface="Garamond" panose="02020404030301010803" pitchFamily="18" charset="0"/>
              </a:rPr>
              <a:t>Bekijk je lijstje en kies er dan 5 uit die op dit moment het meest bij jou passen.</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3: </a:t>
            </a:r>
            <a:r>
              <a:rPr lang="nl-NL" sz="2000" dirty="0">
                <a:solidFill>
                  <a:prstClr val="white"/>
                </a:solidFill>
                <a:latin typeface="Garamond" panose="02020404030301010803" pitchFamily="18" charset="0"/>
              </a:rPr>
              <a:t>Bekijk nu het volgende filmpje waarin een </a:t>
            </a:r>
            <a:r>
              <a:rPr lang="nl-NL" sz="2000" b="1" dirty="0">
                <a:solidFill>
                  <a:prstClr val="white"/>
                </a:solidFill>
                <a:latin typeface="Garamond" panose="02020404030301010803" pitchFamily="18" charset="0"/>
              </a:rPr>
              <a:t>GAME ARTIST </a:t>
            </a:r>
            <a:r>
              <a:rPr lang="nl-NL" sz="2000" dirty="0">
                <a:solidFill>
                  <a:prstClr val="white"/>
                </a:solidFill>
                <a:latin typeface="Garamond" panose="02020404030301010803" pitchFamily="18" charset="0"/>
              </a:rPr>
              <a:t>je meer over zijn beroep vertelt. Klik </a:t>
            </a:r>
            <a:r>
              <a:rPr lang="nl-NL" sz="2000" dirty="0">
                <a:solidFill>
                  <a:prstClr val="white"/>
                </a:solidFill>
                <a:latin typeface="Garamond" panose="02020404030301010803" pitchFamily="18" charset="0"/>
                <a:hlinkClick r:id="rId5"/>
              </a:rPr>
              <a:t>hier</a:t>
            </a:r>
            <a:r>
              <a:rPr lang="nl-NL" sz="2000" dirty="0">
                <a:solidFill>
                  <a:prstClr val="white"/>
                </a:solidFill>
                <a:latin typeface="Garamond" panose="02020404030301010803" pitchFamily="18" charset="0"/>
              </a:rPr>
              <a:t>. </a:t>
            </a:r>
          </a:p>
          <a:p>
            <a:endParaRPr lang="nl-NL" dirty="0">
              <a:solidFill>
                <a:prstClr val="black"/>
              </a:solidFill>
              <a:latin typeface="Agency FB" panose="020B0503020202020204" pitchFamily="34" charset="0"/>
            </a:endParaRPr>
          </a:p>
          <a:p>
            <a:r>
              <a:rPr lang="nl-NL" dirty="0">
                <a:solidFill>
                  <a:prstClr val="black"/>
                </a:solidFill>
                <a:latin typeface="Agency FB" panose="020B0503020202020204" pitchFamily="34" charset="0"/>
              </a:rPr>
              <a:t> </a:t>
            </a:r>
          </a:p>
        </p:txBody>
      </p:sp>
    </p:spTree>
    <p:extLst>
      <p:ext uri="{BB962C8B-B14F-4D97-AF65-F5344CB8AC3E}">
        <p14:creationId xmlns:p14="http://schemas.microsoft.com/office/powerpoint/2010/main" val="2799222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a:xfrm>
            <a:off x="611560" y="620688"/>
            <a:ext cx="7992888" cy="720080"/>
          </a:xfrm>
          <a:solidFill>
            <a:schemeClr val="accent1"/>
          </a:solidFill>
        </p:spPr>
        <p:txBody>
          <a:bodyPr>
            <a:noAutofit/>
          </a:bodyPr>
          <a:lstStyle/>
          <a:p>
            <a:pPr algn="ctr"/>
            <a:r>
              <a:rPr lang="nl-NL" sz="2800" dirty="0">
                <a:latin typeface="a_Algerius" panose="04040705040802020702" pitchFamily="82" charset="-52"/>
              </a:rPr>
              <a:t>Level 1: Let </a:t>
            </a:r>
            <a:r>
              <a:rPr lang="nl-NL" sz="2800" dirty="0" err="1">
                <a:latin typeface="a_Algerius" panose="04040705040802020702" pitchFamily="82" charset="-52"/>
              </a:rPr>
              <a:t>the</a:t>
            </a:r>
            <a:r>
              <a:rPr lang="nl-NL" sz="2800" dirty="0">
                <a:latin typeface="a_Algerius" panose="04040705040802020702" pitchFamily="82" charset="-52"/>
              </a:rPr>
              <a:t> </a:t>
            </a:r>
            <a:r>
              <a:rPr lang="nl-NL" sz="2800">
                <a:latin typeface="a_Algerius" panose="04040705040802020702" pitchFamily="82" charset="-52"/>
              </a:rPr>
              <a:t>games begin!</a:t>
            </a:r>
            <a:endParaRPr lang="nl-NL" sz="2800" b="1" dirty="0">
              <a:latin typeface="a_Algerius" panose="04040705040802020702" pitchFamily="82" charset="-52"/>
            </a:endParaRPr>
          </a:p>
        </p:txBody>
      </p:sp>
      <p:pic>
        <p:nvPicPr>
          <p:cNvPr id="2" name="Tijdelijke aanduiding voor inhoud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90660"/>
            <a:ext cx="1368152" cy="13870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hs0057596\AppData\Local\Microsoft\Windows\Temporary Internet Files\Content.IE5\525P2CTZ\10-Number-PN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999" y="5301208"/>
            <a:ext cx="1440160" cy="1271522"/>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14"/>
          <p:cNvSpPr txBox="1">
            <a:spLocks/>
          </p:cNvSpPr>
          <p:nvPr/>
        </p:nvSpPr>
        <p:spPr>
          <a:xfrm>
            <a:off x="2627784" y="1563008"/>
            <a:ext cx="4176464" cy="432048"/>
          </a:xfrm>
          <a:prstGeom prst="rect">
            <a:avLst/>
          </a:prstGeom>
          <a:solidFill>
            <a:schemeClr val="bg2"/>
          </a:solidFill>
        </p:spPr>
        <p:txBody>
          <a:bodyPr vert="horz" lIns="91440" tIns="45720" rIns="91440" bIns="45720" rtlCol="0" anchor="b" anchorCtr="0">
            <a:no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2400" dirty="0">
                <a:solidFill>
                  <a:prstClr val="white"/>
                </a:solidFill>
                <a:latin typeface="a_Algerius" panose="04040705040802020702" pitchFamily="82" charset="-52"/>
              </a:rPr>
              <a:t>Mission card #4A</a:t>
            </a:r>
            <a:endParaRPr lang="nl-NL" sz="2400" b="1" dirty="0">
              <a:solidFill>
                <a:prstClr val="white"/>
              </a:solidFill>
              <a:latin typeface="a_Algerius" panose="04040705040802020702" pitchFamily="82" charset="-52"/>
            </a:endParaRPr>
          </a:p>
        </p:txBody>
      </p:sp>
      <p:sp>
        <p:nvSpPr>
          <p:cNvPr id="3" name="Rechthoek 2"/>
          <p:cNvSpPr/>
          <p:nvPr/>
        </p:nvSpPr>
        <p:spPr>
          <a:xfrm>
            <a:off x="323528" y="1995056"/>
            <a:ext cx="8640960" cy="4031873"/>
          </a:xfrm>
          <a:prstGeom prst="rect">
            <a:avLst/>
          </a:prstGeom>
        </p:spPr>
        <p:txBody>
          <a:bodyPr wrap="square">
            <a:spAutoFit/>
          </a:bodyPr>
          <a:lstStyle/>
          <a:p>
            <a:r>
              <a:rPr lang="nl-NL" sz="2000" b="1" dirty="0">
                <a:solidFill>
                  <a:prstClr val="white"/>
                </a:solidFill>
                <a:latin typeface="Garamond" panose="02020404030301010803" pitchFamily="18" charset="0"/>
              </a:rPr>
              <a:t>Stap 4: </a:t>
            </a:r>
            <a:r>
              <a:rPr lang="nl-NL" sz="2000" dirty="0">
                <a:solidFill>
                  <a:prstClr val="white"/>
                </a:solidFill>
                <a:latin typeface="Garamond" panose="02020404030301010803" pitchFamily="18" charset="0"/>
              </a:rPr>
              <a:t>Schrijf de 5 belangrijkste eigenschappen van een game artist op. Eventueel bekijk je het filmpje nog eens.</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5: </a:t>
            </a:r>
            <a:r>
              <a:rPr lang="nl-NL" sz="2000" dirty="0">
                <a:solidFill>
                  <a:prstClr val="white"/>
                </a:solidFill>
                <a:latin typeface="Garamond" panose="02020404030301010803" pitchFamily="18" charset="0"/>
              </a:rPr>
              <a:t>Vergelijk jouw eigenschappen met die van een game artist. Wat valt op?</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6: </a:t>
            </a:r>
            <a:r>
              <a:rPr lang="nl-NL" sz="2000" dirty="0">
                <a:solidFill>
                  <a:prstClr val="white"/>
                </a:solidFill>
                <a:latin typeface="Garamond" panose="02020404030301010803" pitchFamily="18" charset="0"/>
              </a:rPr>
              <a:t>Bedenk en noteer of je jouw eigenschappen wilt gebruiken om game artist te worden of (bij minder overeenkomsten) dit te LEREN? Waarom?</a:t>
            </a:r>
          </a:p>
          <a:p>
            <a:endParaRPr lang="nl-NL" sz="2000" dirty="0">
              <a:solidFill>
                <a:prstClr val="white"/>
              </a:solidFill>
              <a:latin typeface="Garamond" panose="02020404030301010803" pitchFamily="18" charset="0"/>
            </a:endParaRPr>
          </a:p>
          <a:p>
            <a:r>
              <a:rPr lang="nl-NL" sz="2000" b="1" dirty="0">
                <a:solidFill>
                  <a:prstClr val="white"/>
                </a:solidFill>
                <a:latin typeface="Garamond" panose="02020404030301010803" pitchFamily="18" charset="0"/>
              </a:rPr>
              <a:t>Stap 7: </a:t>
            </a:r>
            <a:r>
              <a:rPr lang="nl-NL" sz="2000" dirty="0">
                <a:solidFill>
                  <a:prstClr val="white"/>
                </a:solidFill>
                <a:latin typeface="Garamond" panose="02020404030301010803" pitchFamily="18" charset="0"/>
              </a:rPr>
              <a:t>Geef nu antwoord op de vraag of het beroep van game artist iets voor </a:t>
            </a:r>
            <a:br>
              <a:rPr lang="nl-NL" sz="2000" dirty="0">
                <a:solidFill>
                  <a:prstClr val="white"/>
                </a:solidFill>
                <a:latin typeface="Garamond" panose="02020404030301010803" pitchFamily="18" charset="0"/>
              </a:rPr>
            </a:br>
            <a:r>
              <a:rPr lang="nl-NL" sz="2000" dirty="0">
                <a:solidFill>
                  <a:prstClr val="white"/>
                </a:solidFill>
                <a:latin typeface="Garamond" panose="02020404030301010803" pitchFamily="18" charset="0"/>
              </a:rPr>
              <a:t>jou is. De vorm is vrij (een filmpje, </a:t>
            </a:r>
            <a:r>
              <a:rPr lang="nl-NL" sz="2000" dirty="0" err="1">
                <a:solidFill>
                  <a:prstClr val="white"/>
                </a:solidFill>
                <a:latin typeface="Garamond" panose="02020404030301010803" pitchFamily="18" charset="0"/>
              </a:rPr>
              <a:t>moodboard</a:t>
            </a:r>
            <a:r>
              <a:rPr lang="nl-NL" sz="2000" dirty="0">
                <a:solidFill>
                  <a:prstClr val="white"/>
                </a:solidFill>
                <a:latin typeface="Garamond" panose="02020404030301010803" pitchFamily="18" charset="0"/>
              </a:rPr>
              <a:t>, verslagje, etc.). </a:t>
            </a:r>
            <a:br>
              <a:rPr lang="nl-NL" sz="2000" dirty="0">
                <a:solidFill>
                  <a:prstClr val="white"/>
                </a:solidFill>
                <a:latin typeface="Garamond" panose="02020404030301010803" pitchFamily="18" charset="0"/>
              </a:rPr>
            </a:br>
            <a:r>
              <a:rPr lang="nl-NL" sz="2000" dirty="0">
                <a:solidFill>
                  <a:prstClr val="white"/>
                </a:solidFill>
                <a:latin typeface="Garamond" panose="02020404030301010803" pitchFamily="18" charset="0"/>
              </a:rPr>
              <a:t>Geef daarbij ook aan welke opleidingen er in de buurt voor jou zijn. </a:t>
            </a:r>
          </a:p>
          <a:p>
            <a:endParaRPr lang="nl-NL" dirty="0">
              <a:solidFill>
                <a:prstClr val="black"/>
              </a:solidFill>
              <a:latin typeface="Agency FB" panose="020B0503020202020204" pitchFamily="34" charset="0"/>
            </a:endParaRPr>
          </a:p>
          <a:p>
            <a:r>
              <a:rPr lang="nl-NL" dirty="0">
                <a:solidFill>
                  <a:prstClr val="black"/>
                </a:solidFill>
                <a:latin typeface="Agency FB" panose="020B0503020202020204" pitchFamily="34" charset="0"/>
              </a:rPr>
              <a:t> </a:t>
            </a:r>
          </a:p>
        </p:txBody>
      </p:sp>
    </p:spTree>
    <p:extLst>
      <p:ext uri="{BB962C8B-B14F-4D97-AF65-F5344CB8AC3E}">
        <p14:creationId xmlns:p14="http://schemas.microsoft.com/office/powerpoint/2010/main" val="406299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History</a:t>
            </a:r>
            <a:r>
              <a:rPr lang="nl-NL" b="1" dirty="0">
                <a:solidFill>
                  <a:schemeClr val="bg1"/>
                </a:solidFill>
                <a:latin typeface="Agency FB" panose="020B0503020202020204" pitchFamily="34" charset="0"/>
              </a:rPr>
              <a:t> of </a:t>
            </a:r>
            <a:r>
              <a:rPr lang="nl-NL" b="1" dirty="0" err="1">
                <a:solidFill>
                  <a:schemeClr val="bg1"/>
                </a:solidFill>
                <a:latin typeface="Agency FB" panose="020B0503020202020204" pitchFamily="34" charset="0"/>
              </a:rPr>
              <a:t>gaming</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412776"/>
            <a:ext cx="6203032" cy="5196493"/>
          </a:xfrm>
        </p:spPr>
        <p:txBody>
          <a:bodyPr>
            <a:noAutofit/>
          </a:bodyPr>
          <a:lstStyle/>
          <a:p>
            <a:pPr marL="0" indent="0">
              <a:buNone/>
            </a:pPr>
            <a:r>
              <a:rPr lang="nl-NL" sz="2200" dirty="0">
                <a:solidFill>
                  <a:schemeClr val="bg1"/>
                </a:solidFill>
                <a:latin typeface="Garamond" panose="02020404030301010803" pitchFamily="18" charset="0"/>
              </a:rPr>
              <a:t>Vroeger waren bordspellen heel populair. Tegenwoordig spelen we graag games op de computer.  Hoe zit het met de ontwikkeling van games?</a:t>
            </a:r>
          </a:p>
          <a:p>
            <a:pPr marL="0" indent="0">
              <a:buNone/>
            </a:pPr>
            <a:r>
              <a:rPr lang="nl-NL" sz="2200" dirty="0">
                <a:solidFill>
                  <a:schemeClr val="bg1"/>
                </a:solidFill>
                <a:latin typeface="Garamond" panose="02020404030301010803" pitchFamily="18" charset="0"/>
              </a:rPr>
              <a:t>De eerste game die op de markt kwam was </a:t>
            </a:r>
            <a:r>
              <a:rPr lang="nl-NL" sz="2200" dirty="0" err="1">
                <a:solidFill>
                  <a:schemeClr val="bg1"/>
                </a:solidFill>
                <a:latin typeface="Garamond" panose="02020404030301010803" pitchFamily="18" charset="0"/>
              </a:rPr>
              <a:t>Pong</a:t>
            </a:r>
            <a:r>
              <a:rPr lang="nl-NL" sz="2200" dirty="0">
                <a:solidFill>
                  <a:schemeClr val="bg1"/>
                </a:solidFill>
                <a:latin typeface="Garamond" panose="02020404030301010803" pitchFamily="18" charset="0"/>
              </a:rPr>
              <a:t>. Dat spel leek op tafeltennis. De naam kwam ook van het woord pingpong. Je kon het eerst alleen maar op een speciale Arcade speelautomaat spelen. Daar deed je dan een muntje in. Enkele jaren later kon je een console kopen, waarmee je het spel thuis op de T.V. kon aansluiten en spelen. </a:t>
            </a:r>
          </a:p>
          <a:p>
            <a:pPr marL="0" indent="0">
              <a:buNone/>
            </a:pPr>
            <a:r>
              <a:rPr lang="nl-NL" sz="2200" dirty="0">
                <a:solidFill>
                  <a:schemeClr val="bg1"/>
                </a:solidFill>
                <a:latin typeface="Garamond" panose="02020404030301010803" pitchFamily="18" charset="0"/>
              </a:rPr>
              <a:t>Intussen zijn games al heel ver doorontwikkeld en kun je online met anderen gamen en met VR jezelf inbeelden dat je echt in de game bent. Wie weet wat er nog komen gaat?!</a:t>
            </a:r>
          </a:p>
          <a:p>
            <a:pPr marL="0" indent="0">
              <a:buNone/>
            </a:pPr>
            <a:endParaRPr lang="nl-NL" sz="2000" dirty="0">
              <a:solidFill>
                <a:schemeClr val="bg1"/>
              </a:solidFill>
              <a:latin typeface="Garamond" panose="02020404030301010803"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168" y="1964460"/>
            <a:ext cx="1994876" cy="3023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687543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Gameflow</a:t>
            </a:r>
          </a:p>
        </p:txBody>
      </p:sp>
      <p:sp>
        <p:nvSpPr>
          <p:cNvPr id="3" name="Tijdelijke aanduiding voor inhoud 2"/>
          <p:cNvSpPr>
            <a:spLocks noGrp="1"/>
          </p:cNvSpPr>
          <p:nvPr>
            <p:ph idx="1"/>
          </p:nvPr>
        </p:nvSpPr>
        <p:spPr>
          <a:xfrm>
            <a:off x="457200" y="1124744"/>
            <a:ext cx="8229600" cy="5001419"/>
          </a:xfrm>
        </p:spPr>
        <p:txBody>
          <a:bodyPr>
            <a:normAutofit/>
          </a:bodyPr>
          <a:lstStyle/>
          <a:p>
            <a:pPr marL="0" indent="0">
              <a:buNone/>
            </a:pPr>
            <a:r>
              <a:rPr lang="nl-NL" sz="2200" dirty="0">
                <a:solidFill>
                  <a:schemeClr val="bg1"/>
                </a:solidFill>
                <a:latin typeface="Garamond" panose="02020404030301010803" pitchFamily="18" charset="0"/>
              </a:rPr>
              <a:t>Zit je nog in de gameflow? Test jezelf in dit </a:t>
            </a:r>
            <a:r>
              <a:rPr lang="nl-NL" sz="2200" dirty="0" err="1">
                <a:solidFill>
                  <a:schemeClr val="bg1"/>
                </a:solidFill>
                <a:latin typeface="Garamond" panose="02020404030301010803" pitchFamily="18" charset="0"/>
              </a:rPr>
              <a:t>Funny</a:t>
            </a:r>
            <a:r>
              <a:rPr lang="nl-NL" sz="2200" dirty="0">
                <a:solidFill>
                  <a:schemeClr val="bg1"/>
                </a:solidFill>
                <a:latin typeface="Garamond" panose="02020404030301010803" pitchFamily="18" charset="0"/>
              </a:rPr>
              <a:t> Gaming Moment! </a:t>
            </a:r>
            <a:br>
              <a:rPr lang="nl-NL" sz="2200" dirty="0">
                <a:solidFill>
                  <a:schemeClr val="bg1"/>
                </a:solidFill>
                <a:latin typeface="Garamond" panose="02020404030301010803" pitchFamily="18" charset="0"/>
              </a:rPr>
            </a:br>
            <a:r>
              <a:rPr lang="nl-NL" sz="2200" dirty="0">
                <a:solidFill>
                  <a:schemeClr val="bg1"/>
                </a:solidFill>
                <a:latin typeface="Garamond" panose="02020404030301010803" pitchFamily="18" charset="0"/>
              </a:rPr>
              <a:t>Nel heeft zich verstopt, ze speelt een spelletje met je. Snel, vind Nel! </a:t>
            </a:r>
            <a:br>
              <a:rPr lang="nl-NL" sz="2200" dirty="0">
                <a:solidFill>
                  <a:schemeClr val="bg1"/>
                </a:solidFill>
                <a:latin typeface="Garamond" panose="02020404030301010803" pitchFamily="18" charset="0"/>
              </a:rPr>
            </a:br>
            <a:r>
              <a:rPr lang="nl-NL" sz="2200" dirty="0">
                <a:solidFill>
                  <a:schemeClr val="bg1"/>
                </a:solidFill>
                <a:latin typeface="Garamond" panose="02020404030301010803" pitchFamily="18" charset="0"/>
              </a:rPr>
              <a:t>Je moet precies op Nel klikken om verder te komen in deze missie. </a:t>
            </a:r>
          </a:p>
        </p:txBody>
      </p:sp>
      <p:pic>
        <p:nvPicPr>
          <p:cNvPr id="4" name="Tijdelijke aanduiding voor inhoud 19">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2238502"/>
            <a:ext cx="7155538" cy="4365962"/>
          </a:xfrm>
          <a:prstGeom prst="rect">
            <a:avLst/>
          </a:prstGeom>
        </p:spPr>
      </p:pic>
      <p:pic>
        <p:nvPicPr>
          <p:cNvPr id="5" name="Afbeelding 4">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5733256"/>
            <a:ext cx="576064" cy="627085"/>
          </a:xfrm>
          <a:prstGeom prst="rect">
            <a:avLst/>
          </a:prstGeom>
        </p:spPr>
      </p:pic>
    </p:spTree>
    <p:extLst>
      <p:ext uri="{BB962C8B-B14F-4D97-AF65-F5344CB8AC3E}">
        <p14:creationId xmlns:p14="http://schemas.microsoft.com/office/powerpoint/2010/main" val="3774443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b="1" dirty="0">
                <a:solidFill>
                  <a:schemeClr val="bg1"/>
                </a:solidFill>
                <a:latin typeface="Agency FB" panose="020B0503020202020204" pitchFamily="34" charset="0"/>
              </a:rPr>
              <a:t>HELAAS…</a:t>
            </a:r>
          </a:p>
        </p:txBody>
      </p:sp>
      <p:sp>
        <p:nvSpPr>
          <p:cNvPr id="5" name="Tijdelijke aanduiding voor tekst 4"/>
          <p:cNvSpPr>
            <a:spLocks noGrp="1"/>
          </p:cNvSpPr>
          <p:nvPr>
            <p:ph type="body" idx="1"/>
          </p:nvPr>
        </p:nvSpPr>
        <p:spPr/>
        <p:txBody>
          <a:bodyPr/>
          <a:lstStyle/>
          <a:p>
            <a:endParaRPr lang="nl-NL" dirty="0"/>
          </a:p>
        </p:txBody>
      </p:sp>
      <p:sp>
        <p:nvSpPr>
          <p:cNvPr id="7" name="Tijdelijke aanduiding voor tekst 6"/>
          <p:cNvSpPr>
            <a:spLocks noGrp="1"/>
          </p:cNvSpPr>
          <p:nvPr>
            <p:ph type="body" sz="half" idx="3"/>
          </p:nvPr>
        </p:nvSpPr>
        <p:spPr/>
        <p:txBody>
          <a:bodyPr/>
          <a:lstStyle/>
          <a:p>
            <a:endParaRPr lang="nl-NL" dirty="0"/>
          </a:p>
        </p:txBody>
      </p:sp>
      <p:sp>
        <p:nvSpPr>
          <p:cNvPr id="6" name="Tijdelijke aanduiding voor inhoud 5"/>
          <p:cNvSpPr>
            <a:spLocks noGrp="1"/>
          </p:cNvSpPr>
          <p:nvPr>
            <p:ph sz="quarter" idx="2"/>
          </p:nvPr>
        </p:nvSpPr>
        <p:spPr/>
        <p:txBody>
          <a:bodyPr>
            <a:normAutofit/>
          </a:bodyPr>
          <a:lstStyle/>
          <a:p>
            <a:pPr marL="0" indent="0">
              <a:buNone/>
            </a:pPr>
            <a:r>
              <a:rPr lang="nl-NL" sz="2800" dirty="0">
                <a:solidFill>
                  <a:schemeClr val="bg1"/>
                </a:solidFill>
                <a:latin typeface="Garamond" panose="02020404030301010803" pitchFamily="18" charset="0"/>
              </a:rPr>
              <a:t>Wél snel, maar niet Nel…</a:t>
            </a:r>
          </a:p>
          <a:p>
            <a:pPr marL="0" indent="0">
              <a:buNone/>
            </a:pPr>
            <a:endParaRPr lang="nl-NL" sz="2800" dirty="0">
              <a:solidFill>
                <a:schemeClr val="bg1"/>
              </a:solidFill>
              <a:latin typeface="Garamond" panose="02020404030301010803" pitchFamily="18" charset="0"/>
            </a:endParaRPr>
          </a:p>
          <a:p>
            <a:pPr marL="0" indent="0">
              <a:buNone/>
            </a:pPr>
            <a:r>
              <a:rPr lang="nl-NL" sz="2800" dirty="0">
                <a:solidFill>
                  <a:schemeClr val="bg1"/>
                </a:solidFill>
                <a:latin typeface="Garamond" panose="02020404030301010803" pitchFamily="18" charset="0"/>
              </a:rPr>
              <a:t>Klik op de knop en probeer het nog eens</a:t>
            </a:r>
            <a:r>
              <a:rPr lang="nl-NL" sz="2800" dirty="0">
                <a:solidFill>
                  <a:schemeClr val="bg1"/>
                </a:solidFill>
                <a:latin typeface="Agency FB" panose="020B0503020202020204" pitchFamily="34" charset="0"/>
              </a:rPr>
              <a:t>. </a:t>
            </a:r>
          </a:p>
        </p:txBody>
      </p:sp>
      <p:sp>
        <p:nvSpPr>
          <p:cNvPr id="8" name="Tijdelijke aanduiding voor inhoud 7"/>
          <p:cNvSpPr>
            <a:spLocks noGrp="1"/>
          </p:cNvSpPr>
          <p:nvPr>
            <p:ph sz="quarter" idx="4"/>
          </p:nvPr>
        </p:nvSpPr>
        <p:spPr/>
        <p:txBody>
          <a:bodyPr/>
          <a:lstStyle/>
          <a:p>
            <a:pPr marL="0" indent="0">
              <a:buNone/>
            </a:pPr>
            <a:r>
              <a:rPr lang="nl-NL" dirty="0"/>
              <a:t> </a:t>
            </a:r>
          </a:p>
          <a:p>
            <a:pPr marL="0" indent="0">
              <a:buNone/>
            </a:pPr>
            <a:endParaRPr lang="nl-NL" dirty="0"/>
          </a:p>
        </p:txBody>
      </p:sp>
      <p:pic>
        <p:nvPicPr>
          <p:cNvPr id="2" name="Afbeelding 1">
            <a:hlinkClick r:id="" action="ppaction://noaction"/>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600" y="2780928"/>
            <a:ext cx="2880319" cy="2987690"/>
          </a:xfrm>
          <a:prstGeom prst="rect">
            <a:avLst/>
          </a:prstGeom>
        </p:spPr>
      </p:pic>
    </p:spTree>
    <p:extLst>
      <p:ext uri="{BB962C8B-B14F-4D97-AF65-F5344CB8AC3E}">
        <p14:creationId xmlns:p14="http://schemas.microsoft.com/office/powerpoint/2010/main" val="586145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Goed zo!</a:t>
            </a:r>
          </a:p>
        </p:txBody>
      </p:sp>
      <p:sp>
        <p:nvSpPr>
          <p:cNvPr id="3" name="Tijdelijke aanduiding voor inhoud 2"/>
          <p:cNvSpPr>
            <a:spLocks noGrp="1"/>
          </p:cNvSpPr>
          <p:nvPr>
            <p:ph idx="1"/>
          </p:nvPr>
        </p:nvSpPr>
        <p:spPr/>
        <p:txBody>
          <a:bodyPr>
            <a:normAutofit/>
          </a:bodyPr>
          <a:lstStyle/>
          <a:p>
            <a:pPr marL="0" indent="0">
              <a:buNone/>
            </a:pPr>
            <a:r>
              <a:rPr lang="nl-NL" sz="2400" dirty="0">
                <a:solidFill>
                  <a:schemeClr val="bg1"/>
                </a:solidFill>
                <a:latin typeface="Garamond" panose="02020404030301010803" pitchFamily="18" charset="0"/>
              </a:rPr>
              <a:t>Je begint al een echte gamer te worden. Gamers willen graag leren, vooruitgaan en ontdekken. En dat is precies wat jij nu doet!</a:t>
            </a:r>
          </a:p>
          <a:p>
            <a:pPr marL="0" indent="0">
              <a:buNone/>
            </a:pPr>
            <a:r>
              <a:rPr lang="nl-NL" sz="2400" dirty="0">
                <a:solidFill>
                  <a:schemeClr val="bg1"/>
                </a:solidFill>
                <a:latin typeface="Garamond" panose="02020404030301010803" pitchFamily="18" charset="0"/>
              </a:rPr>
              <a:t>En je hebt nog iets ontdekt, waarvan je je misschien nog niet bewust was… </a:t>
            </a:r>
          </a:p>
          <a:p>
            <a:pPr marL="0" indent="0">
              <a:buNone/>
            </a:pPr>
            <a:endParaRPr lang="nl-NL" sz="24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Namelijk dat in ons taalgebruik een uitdrukking als ‘een spelletje spelen’ geen positieve betekenis heeft. Gelukkig heb jij dat tot nu toe anders ervaren, nietwaar?!</a:t>
            </a:r>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685355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25622"/>
            <a:ext cx="8229600" cy="2808312"/>
          </a:xfrm>
        </p:spPr>
        <p:txBody>
          <a:bodyPr>
            <a:noAutofit/>
          </a:bodyPr>
          <a:lstStyle/>
          <a:p>
            <a:pPr algn="l"/>
            <a:r>
              <a:rPr lang="nl-NL" sz="2400" dirty="0">
                <a:solidFill>
                  <a:schemeClr val="bg1"/>
                </a:solidFill>
                <a:latin typeface="Garamond" panose="02020404030301010803" pitchFamily="18" charset="0"/>
              </a:rPr>
              <a:t>SUPER van je, je hebt dit level helemaal uitgespeeld! Wees trots op je prestatie en beloon jezelf voor je doorzettingsvermogen, je leergierigheid en je speelbereidheid! Hoe? Klik op de afbeelding en treedt opnieuw de wereld van </a:t>
            </a:r>
            <a:r>
              <a:rPr lang="nl-NL" sz="2400" dirty="0" err="1">
                <a:solidFill>
                  <a:schemeClr val="bg1"/>
                </a:solidFill>
                <a:latin typeface="Garamond" panose="02020404030301010803" pitchFamily="18" charset="0"/>
              </a:rPr>
              <a:t>Unicorn</a:t>
            </a:r>
            <a:r>
              <a:rPr lang="nl-NL" sz="2400" dirty="0">
                <a:solidFill>
                  <a:schemeClr val="bg1"/>
                </a:solidFill>
                <a:latin typeface="Garamond" panose="02020404030301010803" pitchFamily="18" charset="0"/>
              </a:rPr>
              <a:t> binnen. Maar kijk nu rond in het deel met het roze huis. Je vindt er een beloning in een schatkist. Geniet ervan en ga met nieuwe energie verder in het volgend level.</a:t>
            </a:r>
            <a:endParaRPr lang="nl-NL" sz="1200" dirty="0">
              <a:solidFill>
                <a:schemeClr val="bg1"/>
              </a:solidFill>
              <a:latin typeface="Garamond" panose="02020404030301010803" pitchFamily="18" charset="0"/>
            </a:endParaRPr>
          </a:p>
        </p:txBody>
      </p:sp>
      <p:pic>
        <p:nvPicPr>
          <p:cNvPr id="4" name="Tijdelijke aanduiding voor inhoud 3">
            <a:hlinkClick r:id="rId3"/>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915816" y="4245217"/>
            <a:ext cx="3966710" cy="1974322"/>
          </a:xfr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7740352" y="5598152"/>
            <a:ext cx="998759" cy="998759"/>
          </a:xfrm>
          <a:prstGeom prst="rect">
            <a:avLst/>
          </a:prstGeom>
        </p:spPr>
      </p:pic>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b="1" dirty="0">
                <a:solidFill>
                  <a:schemeClr val="bg1"/>
                </a:solidFill>
                <a:latin typeface="Agency FB" panose="020B0503020202020204" pitchFamily="34" charset="0"/>
              </a:rPr>
              <a:t>Level </a:t>
            </a:r>
            <a:r>
              <a:rPr lang="nl-NL" b="1" dirty="0" err="1">
                <a:solidFill>
                  <a:schemeClr val="bg1"/>
                </a:solidFill>
                <a:latin typeface="Agency FB" panose="020B0503020202020204" pitchFamily="34" charset="0"/>
              </a:rPr>
              <a:t>completed</a:t>
            </a:r>
            <a:endParaRPr lang="nl-NL" b="1"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356266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Origines</a:t>
            </a:r>
            <a:r>
              <a:rPr lang="nl-NL" b="1" dirty="0">
                <a:solidFill>
                  <a:schemeClr val="bg1"/>
                </a:solidFill>
                <a:latin typeface="Agency FB" panose="020B0503020202020204" pitchFamily="34" charset="0"/>
              </a:rPr>
              <a:t> Review</a:t>
            </a:r>
          </a:p>
        </p:txBody>
      </p:sp>
      <p:sp>
        <p:nvSpPr>
          <p:cNvPr id="3" name="Tijdelijke aanduiding voor inhoud 2"/>
          <p:cNvSpPr>
            <a:spLocks noGrp="1"/>
          </p:cNvSpPr>
          <p:nvPr>
            <p:ph idx="1"/>
          </p:nvPr>
        </p:nvSpPr>
        <p:spPr>
          <a:xfrm>
            <a:off x="457199" y="1412776"/>
            <a:ext cx="8281911" cy="5196493"/>
          </a:xfrm>
        </p:spPr>
        <p:txBody>
          <a:bodyPr>
            <a:noAutofit/>
          </a:bodyPr>
          <a:lstStyle/>
          <a:p>
            <a:pPr marL="0" indent="0">
              <a:buNone/>
            </a:pPr>
            <a:r>
              <a:rPr lang="nl-NL" sz="2400" dirty="0">
                <a:solidFill>
                  <a:schemeClr val="bg1"/>
                </a:solidFill>
                <a:latin typeface="Garamond" panose="02020404030301010803" pitchFamily="18" charset="0"/>
              </a:rPr>
              <a:t>Benieuwd naar het spel </a:t>
            </a:r>
            <a:r>
              <a:rPr lang="nl-NL" sz="2400" dirty="0" err="1">
                <a:solidFill>
                  <a:schemeClr val="bg1"/>
                </a:solidFill>
                <a:latin typeface="Garamond" panose="02020404030301010803" pitchFamily="18" charset="0"/>
              </a:rPr>
              <a:t>Pong</a:t>
            </a:r>
            <a:r>
              <a:rPr lang="nl-NL" sz="2400" dirty="0">
                <a:solidFill>
                  <a:schemeClr val="bg1"/>
                </a:solidFill>
                <a:latin typeface="Garamond" panose="02020404030301010803" pitchFamily="18" charset="0"/>
              </a:rPr>
              <a:t>? </a:t>
            </a:r>
          </a:p>
          <a:p>
            <a:pPr marL="0" indent="0">
              <a:buNone/>
            </a:pPr>
            <a:r>
              <a:rPr lang="nl-NL" sz="2400" dirty="0">
                <a:solidFill>
                  <a:schemeClr val="bg1"/>
                </a:solidFill>
                <a:latin typeface="Garamond" panose="02020404030301010803" pitchFamily="18" charset="0"/>
              </a:rPr>
              <a:t>Laat je meenemen terug in de tijd en klik op de afbeelding om het spel te spelen.</a:t>
            </a:r>
          </a:p>
          <a:p>
            <a:pPr marL="0" indent="0">
              <a:buNone/>
            </a:pPr>
            <a:endParaRPr lang="nl-NL" sz="2000" dirty="0">
              <a:solidFill>
                <a:schemeClr val="bg1"/>
              </a:solidFill>
              <a:latin typeface="Garamond" panose="02020404030301010803" pitchFamily="18"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pic>
        <p:nvPicPr>
          <p:cNvPr id="5122"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7777" y="2758441"/>
            <a:ext cx="5946930" cy="335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093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err="1">
                <a:solidFill>
                  <a:schemeClr val="bg1"/>
                </a:solidFill>
                <a:latin typeface="Agency FB" panose="020B0503020202020204" pitchFamily="34" charset="0"/>
              </a:rPr>
              <a:t>History</a:t>
            </a:r>
            <a:r>
              <a:rPr lang="nl-NL" b="1" dirty="0">
                <a:solidFill>
                  <a:schemeClr val="bg1"/>
                </a:solidFill>
                <a:latin typeface="Agency FB" panose="020B0503020202020204" pitchFamily="34" charset="0"/>
              </a:rPr>
              <a:t> of </a:t>
            </a:r>
            <a:r>
              <a:rPr lang="nl-NL" b="1" dirty="0" err="1">
                <a:solidFill>
                  <a:schemeClr val="bg1"/>
                </a:solidFill>
                <a:latin typeface="Agency FB" panose="020B0503020202020204" pitchFamily="34" charset="0"/>
              </a:rPr>
              <a:t>gaming</a:t>
            </a:r>
            <a:endParaRPr lang="nl-NL" b="1" dirty="0">
              <a:solidFill>
                <a:schemeClr val="bg1"/>
              </a:solidFill>
              <a:latin typeface="Agency FB" panose="020B0503020202020204" pitchFamily="34" charset="0"/>
            </a:endParaRPr>
          </a:p>
        </p:txBody>
      </p:sp>
      <p:sp>
        <p:nvSpPr>
          <p:cNvPr id="3" name="Tijdelijke aanduiding voor inhoud 2"/>
          <p:cNvSpPr>
            <a:spLocks noGrp="1"/>
          </p:cNvSpPr>
          <p:nvPr>
            <p:ph idx="1"/>
          </p:nvPr>
        </p:nvSpPr>
        <p:spPr>
          <a:xfrm>
            <a:off x="457200" y="1412776"/>
            <a:ext cx="8291264" cy="4713387"/>
          </a:xfrm>
        </p:spPr>
        <p:txBody>
          <a:bodyPr>
            <a:noAutofit/>
          </a:bodyPr>
          <a:lstStyle/>
          <a:p>
            <a:pPr marL="0" indent="0">
              <a:buNone/>
            </a:pPr>
            <a:endParaRPr lang="nl-NL" sz="2200" dirty="0">
              <a:solidFill>
                <a:schemeClr val="bg1"/>
              </a:solidFill>
              <a:latin typeface="Garamond" panose="02020404030301010803" pitchFamily="18" charset="0"/>
            </a:endParaRPr>
          </a:p>
          <a:p>
            <a:pPr marL="0" indent="0">
              <a:buNone/>
            </a:pPr>
            <a:r>
              <a:rPr lang="nl-NL" sz="2200" dirty="0">
                <a:solidFill>
                  <a:schemeClr val="bg1"/>
                </a:solidFill>
                <a:latin typeface="Garamond" panose="02020404030301010803" pitchFamily="18" charset="0"/>
              </a:rPr>
              <a:t>We nemen je mee naar een beknopte weergave van de geschiedenis van </a:t>
            </a:r>
            <a:r>
              <a:rPr lang="nl-NL" sz="2200" dirty="0" err="1">
                <a:solidFill>
                  <a:schemeClr val="bg1"/>
                </a:solidFill>
                <a:latin typeface="Garamond" panose="02020404030301010803" pitchFamily="18" charset="0"/>
              </a:rPr>
              <a:t>gaming</a:t>
            </a:r>
            <a:r>
              <a:rPr lang="nl-NL" sz="2200" dirty="0">
                <a:solidFill>
                  <a:schemeClr val="bg1"/>
                </a:solidFill>
                <a:latin typeface="Garamond" panose="02020404030301010803" pitchFamily="18" charset="0"/>
              </a:rPr>
              <a:t> over de periode 1958 tot ongeveer 2008). Klik </a:t>
            </a:r>
            <a:r>
              <a:rPr lang="nl-NL" sz="2200" dirty="0">
                <a:solidFill>
                  <a:schemeClr val="bg1"/>
                </a:solidFill>
                <a:latin typeface="Garamond" panose="02020404030301010803" pitchFamily="18" charset="0"/>
                <a:hlinkClick r:id="rId3"/>
              </a:rPr>
              <a:t>hier</a:t>
            </a:r>
            <a:r>
              <a:rPr lang="nl-NL" sz="2200" dirty="0">
                <a:solidFill>
                  <a:schemeClr val="bg1"/>
                </a:solidFill>
                <a:latin typeface="Garamond" panose="02020404030301010803" pitchFamily="18" charset="0"/>
              </a:rPr>
              <a:t>. In de volgende video zie je ‘</a:t>
            </a:r>
            <a:r>
              <a:rPr lang="nl-NL" sz="2200" dirty="0" err="1">
                <a:solidFill>
                  <a:schemeClr val="bg1"/>
                </a:solidFill>
                <a:latin typeface="Garamond" panose="02020404030301010803" pitchFamily="18" charset="0"/>
              </a:rPr>
              <a:t>the</a:t>
            </a:r>
            <a:r>
              <a:rPr lang="nl-NL" sz="2200" dirty="0">
                <a:solidFill>
                  <a:schemeClr val="bg1"/>
                </a:solidFill>
                <a:latin typeface="Garamond" panose="02020404030301010803" pitchFamily="18" charset="0"/>
              </a:rPr>
              <a:t> </a:t>
            </a:r>
            <a:r>
              <a:rPr lang="nl-NL" sz="2200" dirty="0" err="1">
                <a:solidFill>
                  <a:schemeClr val="bg1"/>
                </a:solidFill>
                <a:latin typeface="Garamond" panose="02020404030301010803" pitchFamily="18" charset="0"/>
              </a:rPr>
              <a:t>entire</a:t>
            </a:r>
            <a:r>
              <a:rPr lang="nl-NL" sz="2200" dirty="0">
                <a:solidFill>
                  <a:schemeClr val="bg1"/>
                </a:solidFill>
                <a:latin typeface="Garamond" panose="02020404030301010803" pitchFamily="18" charset="0"/>
              </a:rPr>
              <a:t> </a:t>
            </a:r>
            <a:r>
              <a:rPr lang="nl-NL" sz="2200" dirty="0" err="1">
                <a:solidFill>
                  <a:schemeClr val="bg1"/>
                </a:solidFill>
                <a:latin typeface="Garamond" panose="02020404030301010803" pitchFamily="18" charset="0"/>
              </a:rPr>
              <a:t>history</a:t>
            </a:r>
            <a:r>
              <a:rPr lang="nl-NL" sz="2200" dirty="0">
                <a:solidFill>
                  <a:schemeClr val="bg1"/>
                </a:solidFill>
                <a:latin typeface="Garamond" panose="02020404030301010803" pitchFamily="18" charset="0"/>
              </a:rPr>
              <a:t> of video games’. Inderdaad, de video is in het Engels. Klik </a:t>
            </a:r>
            <a:r>
              <a:rPr lang="nl-NL" sz="2200" dirty="0">
                <a:solidFill>
                  <a:schemeClr val="bg1"/>
                </a:solidFill>
                <a:latin typeface="Garamond" panose="02020404030301010803" pitchFamily="18" charset="0"/>
                <a:hlinkClick r:id="rId4"/>
              </a:rPr>
              <a:t>hier</a:t>
            </a:r>
            <a:r>
              <a:rPr lang="nl-NL" sz="2200" dirty="0">
                <a:solidFill>
                  <a:schemeClr val="bg1"/>
                </a:solidFill>
                <a:latin typeface="Garamond" panose="02020404030301010803" pitchFamily="18" charset="0"/>
              </a:rPr>
              <a:t> En wil je de ontwikkeling van games en consoles ZELF beleven? Bezoek dan in Zwolle het Spelcomputer Museum. Het museum is in de buurt van het centraal station. Neem alvast een kijkje via </a:t>
            </a:r>
            <a:r>
              <a:rPr lang="nl-NL" sz="2200" dirty="0">
                <a:solidFill>
                  <a:schemeClr val="bg1"/>
                </a:solidFill>
                <a:latin typeface="Garamond" panose="02020404030301010803" pitchFamily="18" charset="0"/>
                <a:hlinkClick r:id="rId5"/>
              </a:rPr>
              <a:t>deze knop</a:t>
            </a:r>
            <a:r>
              <a:rPr lang="nl-NL" sz="2200" dirty="0">
                <a:solidFill>
                  <a:schemeClr val="bg1"/>
                </a:solidFill>
                <a:latin typeface="Garamond" panose="02020404030301010803" pitchFamily="18" charset="0"/>
              </a:rPr>
              <a:t>. Er zijn meer van dergelijke musea in Nederland.  </a:t>
            </a:r>
          </a:p>
          <a:p>
            <a:pPr marL="0" indent="0">
              <a:buNone/>
            </a:pPr>
            <a:endParaRPr lang="nl-NL" sz="2000" dirty="0">
              <a:solidFill>
                <a:schemeClr val="bg1"/>
              </a:solidFill>
              <a:latin typeface="Garamond" panose="02020404030301010803" pitchFamily="18" charset="0"/>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7423" y="4301464"/>
            <a:ext cx="4129154" cy="230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3907627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4 bepalende kenmerken</a:t>
            </a:r>
          </a:p>
        </p:txBody>
      </p:sp>
      <p:sp>
        <p:nvSpPr>
          <p:cNvPr id="3" name="Tijdelijke aanduiding voor inhoud 2"/>
          <p:cNvSpPr>
            <a:spLocks noGrp="1"/>
          </p:cNvSpPr>
          <p:nvPr>
            <p:ph idx="1"/>
          </p:nvPr>
        </p:nvSpPr>
        <p:spPr>
          <a:xfrm>
            <a:off x="457200" y="1484784"/>
            <a:ext cx="8385414" cy="5256584"/>
          </a:xfrm>
        </p:spPr>
        <p:txBody>
          <a:bodyPr>
            <a:noAutofit/>
          </a:bodyPr>
          <a:lstStyle/>
          <a:p>
            <a:pPr marL="0" indent="0">
              <a:buNone/>
            </a:pPr>
            <a:r>
              <a:rPr lang="nl-NL" sz="2400" dirty="0">
                <a:solidFill>
                  <a:schemeClr val="bg1"/>
                </a:solidFill>
                <a:latin typeface="Garamond" panose="02020404030301010803" pitchFamily="18" charset="0"/>
              </a:rPr>
              <a:t>Wat maakt een game een game? </a:t>
            </a:r>
          </a:p>
          <a:p>
            <a:pPr marL="0" indent="0">
              <a:buNone/>
            </a:pPr>
            <a:r>
              <a:rPr lang="nl-NL" sz="2400" dirty="0">
                <a:solidFill>
                  <a:schemeClr val="bg1"/>
                </a:solidFill>
                <a:latin typeface="Garamond" panose="02020404030301010803" pitchFamily="18" charset="0"/>
              </a:rPr>
              <a:t>Er zijn 4 bepalende kenmerken:</a:t>
            </a:r>
          </a:p>
          <a:p>
            <a:pPr marL="514350" indent="-514350">
              <a:buAutoNum type="arabicPeriod"/>
            </a:pPr>
            <a:r>
              <a:rPr lang="nl-NL" sz="2400" dirty="0">
                <a:solidFill>
                  <a:schemeClr val="bg1"/>
                </a:solidFill>
                <a:latin typeface="Garamond" panose="02020404030301010803" pitchFamily="18" charset="0"/>
              </a:rPr>
              <a:t>Een doel</a:t>
            </a:r>
          </a:p>
          <a:p>
            <a:pPr marL="514350" indent="-514350">
              <a:buAutoNum type="arabicPeriod"/>
            </a:pPr>
            <a:r>
              <a:rPr lang="nl-NL" sz="2400" dirty="0">
                <a:solidFill>
                  <a:schemeClr val="bg1"/>
                </a:solidFill>
                <a:latin typeface="Garamond" panose="02020404030301010803" pitchFamily="18" charset="0"/>
              </a:rPr>
              <a:t>Regels</a:t>
            </a:r>
          </a:p>
          <a:p>
            <a:pPr marL="514350" indent="-514350">
              <a:buAutoNum type="arabicPeriod"/>
            </a:pPr>
            <a:r>
              <a:rPr lang="nl-NL" sz="2400" dirty="0">
                <a:solidFill>
                  <a:schemeClr val="bg1"/>
                </a:solidFill>
                <a:latin typeface="Garamond" panose="02020404030301010803" pitchFamily="18" charset="0"/>
              </a:rPr>
              <a:t>Een feedback / terugkoppeling</a:t>
            </a:r>
          </a:p>
          <a:p>
            <a:pPr marL="514350" indent="-514350">
              <a:buAutoNum type="arabicPeriod"/>
            </a:pPr>
            <a:r>
              <a:rPr lang="nl-NL" sz="2400" dirty="0">
                <a:solidFill>
                  <a:schemeClr val="bg1"/>
                </a:solidFill>
                <a:latin typeface="Garamond" panose="02020404030301010803" pitchFamily="18" charset="0"/>
              </a:rPr>
              <a:t>Vrijwillige deelname</a:t>
            </a:r>
          </a:p>
          <a:p>
            <a:pPr marL="0" indent="0">
              <a:buNone/>
            </a:pPr>
            <a:endParaRPr lang="nl-NL" sz="2400" dirty="0">
              <a:solidFill>
                <a:schemeClr val="bg1"/>
              </a:solidFill>
              <a:latin typeface="Garamond" panose="02020404030301010803" pitchFamily="18" charset="0"/>
            </a:endParaRPr>
          </a:p>
          <a:p>
            <a:pPr marL="0" indent="0">
              <a:buNone/>
            </a:pPr>
            <a:r>
              <a:rPr lang="nl-NL" sz="2400" dirty="0">
                <a:solidFill>
                  <a:schemeClr val="bg1"/>
                </a:solidFill>
                <a:latin typeface="Garamond" panose="02020404030301010803" pitchFamily="18" charset="0"/>
              </a:rPr>
              <a:t>Andere kenmerken zoals interactie, een verhaal, beloningen, competitie zijn belangrijk, maar niet bepalend voor een game. Wel versterken ze de 4 kenmerken en breiden deze uit.</a:t>
            </a:r>
          </a:p>
          <a:p>
            <a:pPr marL="0" indent="0">
              <a:buNone/>
            </a:pPr>
            <a:r>
              <a:rPr lang="nl-NL" sz="2400" dirty="0">
                <a:solidFill>
                  <a:schemeClr val="bg1"/>
                </a:solidFill>
                <a:latin typeface="Garamond" panose="02020404030301010803" pitchFamily="18" charset="0"/>
              </a:rPr>
              <a:t>Ga door naar de volgende dia voor meer uitleg.</a:t>
            </a:r>
            <a:endParaRPr lang="nl-NL" sz="2400"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7350" y="1772816"/>
            <a:ext cx="3995264" cy="2216124"/>
          </a:xfrm>
          <a:prstGeom prst="rect">
            <a:avLst/>
          </a:prstGeom>
        </p:spPr>
      </p:pic>
    </p:spTree>
    <p:extLst>
      <p:ext uri="{BB962C8B-B14F-4D97-AF65-F5344CB8AC3E}">
        <p14:creationId xmlns:p14="http://schemas.microsoft.com/office/powerpoint/2010/main" val="76994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bg1"/>
                </a:solidFill>
                <a:latin typeface="Agency FB" panose="020B0503020202020204" pitchFamily="34" charset="0"/>
              </a:rPr>
              <a:t>4 bepalende kenmerken</a:t>
            </a:r>
          </a:p>
        </p:txBody>
      </p:sp>
      <p:sp>
        <p:nvSpPr>
          <p:cNvPr id="3" name="Tijdelijke aanduiding voor inhoud 2"/>
          <p:cNvSpPr>
            <a:spLocks noGrp="1"/>
          </p:cNvSpPr>
          <p:nvPr>
            <p:ph idx="1"/>
          </p:nvPr>
        </p:nvSpPr>
        <p:spPr>
          <a:xfrm>
            <a:off x="457201" y="1484784"/>
            <a:ext cx="7931224" cy="5256584"/>
          </a:xfrm>
        </p:spPr>
        <p:txBody>
          <a:bodyPr>
            <a:normAutofit/>
          </a:bodyPr>
          <a:lstStyle/>
          <a:p>
            <a:pPr marL="514350" indent="-514350">
              <a:buAutoNum type="arabicPeriod"/>
            </a:pPr>
            <a:r>
              <a:rPr lang="nl-NL" sz="2400" dirty="0">
                <a:solidFill>
                  <a:schemeClr val="bg1"/>
                </a:solidFill>
                <a:latin typeface="Garamond" panose="02020404030301010803" pitchFamily="18" charset="0"/>
              </a:rPr>
              <a:t>De speler vindt het doel de moeite waard en doet zijn best dit te halen.</a:t>
            </a:r>
          </a:p>
          <a:p>
            <a:pPr marL="514350" indent="-514350">
              <a:buAutoNum type="arabicPeriod"/>
            </a:pPr>
            <a:r>
              <a:rPr lang="nl-NL" sz="2400" dirty="0">
                <a:solidFill>
                  <a:schemeClr val="bg1"/>
                </a:solidFill>
                <a:latin typeface="Garamond" panose="02020404030301010803" pitchFamily="18" charset="0"/>
              </a:rPr>
              <a:t>Regels zorgen voor hindernissen om het doel te bereiken. Bijvoorbeeld de buitenspel regel bij voetbal of de schaakstukken met elk hun eigen speelbereik.</a:t>
            </a:r>
          </a:p>
          <a:p>
            <a:pPr marL="514350" indent="-514350">
              <a:buAutoNum type="arabicPeriod"/>
            </a:pPr>
            <a:r>
              <a:rPr lang="nl-NL" sz="2400" dirty="0">
                <a:solidFill>
                  <a:schemeClr val="bg1"/>
                </a:solidFill>
                <a:latin typeface="Garamond" panose="02020404030301010803" pitchFamily="18" charset="0"/>
              </a:rPr>
              <a:t>Terugkoppeling laat de speler weten hoe ver hij al is op weg naar het doel. </a:t>
            </a:r>
            <a:br>
              <a:rPr lang="nl-NL" sz="2400" dirty="0">
                <a:solidFill>
                  <a:schemeClr val="bg1"/>
                </a:solidFill>
                <a:latin typeface="Garamond" panose="02020404030301010803" pitchFamily="18" charset="0"/>
              </a:rPr>
            </a:br>
            <a:r>
              <a:rPr lang="nl-NL" sz="2400" dirty="0">
                <a:solidFill>
                  <a:schemeClr val="bg1"/>
                </a:solidFill>
                <a:latin typeface="Garamond" panose="02020404030301010803" pitchFamily="18" charset="0"/>
              </a:rPr>
              <a:t>Bijvoorbeeld punten, levels, een score of voortgangsbalk, of slechts de mededeling “het spel is over als …”.</a:t>
            </a:r>
          </a:p>
          <a:p>
            <a:pPr marL="514350" indent="-514350">
              <a:buAutoNum type="arabicPeriod"/>
            </a:pPr>
            <a:r>
              <a:rPr lang="nl-NL" sz="2400" dirty="0">
                <a:solidFill>
                  <a:schemeClr val="bg1"/>
                </a:solidFill>
                <a:latin typeface="Garamond" panose="02020404030301010803" pitchFamily="18" charset="0"/>
              </a:rPr>
              <a:t>Vrijwillige deelname betekent dat de speler bewust speelt en bereid is in te stemmen met punt 1 t/m 3.</a:t>
            </a:r>
          </a:p>
          <a:p>
            <a:pPr marL="514350" indent="-514350">
              <a:buAutoNum type="arabicPeriod"/>
            </a:pPr>
            <a:endParaRPr lang="nl-NL" dirty="0">
              <a:solidFill>
                <a:schemeClr val="bg1"/>
              </a:solidFill>
              <a:latin typeface="Agency FB" panose="020B0503020202020204" pitchFamily="34" charset="0"/>
            </a:endParaRPr>
          </a:p>
          <a:p>
            <a:pPr marL="0" indent="0">
              <a:buNone/>
            </a:pPr>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7740352" y="5610510"/>
            <a:ext cx="998759" cy="998759"/>
          </a:xfrm>
          <a:prstGeom prst="rect">
            <a:avLst/>
          </a:prstGeom>
        </p:spPr>
      </p:pic>
    </p:spTree>
    <p:extLst>
      <p:ext uri="{BB962C8B-B14F-4D97-AF65-F5344CB8AC3E}">
        <p14:creationId xmlns:p14="http://schemas.microsoft.com/office/powerpoint/2010/main" val="1668635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B8078F-1F26-472D-9A0D-D519C61A4854}"/>
              </a:ext>
            </a:extLst>
          </p:cNvPr>
          <p:cNvSpPr>
            <a:spLocks noGrp="1"/>
          </p:cNvSpPr>
          <p:nvPr>
            <p:ph type="title"/>
          </p:nvPr>
        </p:nvSpPr>
        <p:spPr/>
        <p:txBody>
          <a:bodyPr/>
          <a:lstStyle/>
          <a:p>
            <a:r>
              <a:rPr lang="nl-NL" b="1" dirty="0">
                <a:effectLst/>
              </a:rPr>
              <a:t>Test: Wat is een Game?</a:t>
            </a:r>
            <a:endParaRPr lang="nl-NL" dirty="0"/>
          </a:p>
        </p:txBody>
      </p:sp>
      <p:sp>
        <p:nvSpPr>
          <p:cNvPr id="3" name="Tijdelijke aanduiding voor inhoud 2">
            <a:extLst>
              <a:ext uri="{FF2B5EF4-FFF2-40B4-BE49-F238E27FC236}">
                <a16:creationId xmlns:a16="http://schemas.microsoft.com/office/drawing/2014/main" id="{F3DAA0F3-62A6-441F-BEB7-59EADC8E32FA}"/>
              </a:ext>
            </a:extLst>
          </p:cNvPr>
          <p:cNvSpPr>
            <a:spLocks noGrp="1"/>
          </p:cNvSpPr>
          <p:nvPr>
            <p:ph idx="1"/>
          </p:nvPr>
        </p:nvSpPr>
        <p:spPr/>
        <p:txBody>
          <a:bodyPr>
            <a:normAutofit/>
          </a:bodyPr>
          <a:lstStyle/>
          <a:p>
            <a:endParaRPr lang="nl-NL" sz="2800" dirty="0">
              <a:solidFill>
                <a:schemeClr val="bg1"/>
              </a:solidFill>
              <a:latin typeface="Agency FB" panose="020B0503020202020204" pitchFamily="34" charset="0"/>
            </a:endParaRPr>
          </a:p>
          <a:p>
            <a:r>
              <a:rPr lang="nl-NL" sz="2400" dirty="0">
                <a:solidFill>
                  <a:schemeClr val="bg1"/>
                </a:solidFill>
                <a:latin typeface="Garamond" panose="02020404030301010803" pitchFamily="18" charset="0"/>
              </a:rPr>
              <a:t>Heb je begrepen hoe het werkt met de kenmerken? Je doet een test.</a:t>
            </a:r>
            <a:br>
              <a:rPr lang="nl-NL" sz="2400" dirty="0">
                <a:solidFill>
                  <a:schemeClr val="bg1"/>
                </a:solidFill>
                <a:latin typeface="Garamond" panose="02020404030301010803" pitchFamily="18" charset="0"/>
              </a:rPr>
            </a:br>
            <a:endParaRPr lang="nl-NL" sz="2400" dirty="0">
              <a:solidFill>
                <a:schemeClr val="bg1"/>
              </a:solidFill>
              <a:latin typeface="Garamond" panose="02020404030301010803" pitchFamily="18" charset="0"/>
            </a:endParaRPr>
          </a:p>
          <a:p>
            <a:r>
              <a:rPr lang="nl-NL" sz="2400" dirty="0">
                <a:solidFill>
                  <a:schemeClr val="bg1"/>
                </a:solidFill>
                <a:latin typeface="Garamond" panose="02020404030301010803" pitchFamily="18" charset="0"/>
              </a:rPr>
              <a:t>Je ziet straks afbeeldingen. Is het volgens jou een game? Kies ja/nee. Zet het geluid van je device aan en/of het volume hoger .</a:t>
            </a:r>
          </a:p>
          <a:p>
            <a:endParaRPr lang="nl-NL" sz="2400" dirty="0">
              <a:solidFill>
                <a:schemeClr val="bg1"/>
              </a:solidFill>
              <a:latin typeface="Garamond" panose="02020404030301010803" pitchFamily="18" charset="0"/>
            </a:endParaRPr>
          </a:p>
          <a:p>
            <a:r>
              <a:rPr lang="nl-NL" sz="2400" dirty="0">
                <a:solidFill>
                  <a:schemeClr val="bg1"/>
                </a:solidFill>
                <a:latin typeface="Garamond" panose="02020404030301010803" pitchFamily="18" charset="0"/>
              </a:rPr>
              <a:t>Je START de opdracht door op Nel te klikken. </a:t>
            </a:r>
          </a:p>
          <a:p>
            <a:endParaRPr lang="nl-NL" dirty="0"/>
          </a:p>
        </p:txBody>
      </p:sp>
      <p:pic>
        <p:nvPicPr>
          <p:cNvPr id="4" name="Afbeelding 3">
            <a:hlinkClick r:id="rId2" action="ppaction://hlinksldjump"/>
            <a:extLst>
              <a:ext uri="{FF2B5EF4-FFF2-40B4-BE49-F238E27FC236}">
                <a16:creationId xmlns:a16="http://schemas.microsoft.com/office/drawing/2014/main" id="{C69378CD-418E-4627-9472-75A1E2284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4653136"/>
            <a:ext cx="1299939" cy="12899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808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2656"/>
            <a:ext cx="5040560" cy="3788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hs0057596\AppData\Local\Microsoft\Windows\Temporary Internet Files\Content.IE5\21RA6MTR\check-mark-29114_960_720[1].png">
            <a:hlinkClick r:id="rId3" action="ppaction://hlinksldjump"/>
          </p:cNvPr>
          <p:cNvPicPr>
            <a:picLocks noGrp="1" noChangeAspect="1" noChangeArrowheads="1"/>
          </p:cNvPicPr>
          <p:nvPr>
            <p:ph sz="half" idx="1"/>
          </p:nvPr>
        </p:nvPicPr>
        <p:blipFill>
          <a:blip r:embed="rId4" cstate="print">
            <a:extLst>
              <a:ext uri="{28A0092B-C50C-407E-A947-70E740481C1C}">
                <a14:useLocalDpi xmlns:a14="http://schemas.microsoft.com/office/drawing/2010/main" val="0"/>
              </a:ext>
            </a:extLst>
          </a:blip>
          <a:stretch>
            <a:fillRect/>
          </a:stretch>
        </p:blipFill>
        <p:spPr bwMode="auto">
          <a:xfrm>
            <a:off x="1475656" y="4365104"/>
            <a:ext cx="2290267" cy="17623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s0057596\AppData\Local\Microsoft\Windows\Temporary Internet Files\Content.IE5\PEFOVKP6\Fxemoji_u274C.svg[1].png">
            <a:hlinkClick r:id="rId5" action="ppaction://hlinksldjump"/>
          </p:cNvPr>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tretch>
            <a:fillRect/>
          </a:stretch>
        </p:blipFill>
        <p:spPr bwMode="auto">
          <a:xfrm>
            <a:off x="6213166" y="4437112"/>
            <a:ext cx="1758227" cy="1758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0564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ieterij">
  <a:themeElements>
    <a:clrScheme name="Gieterij">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Gieterij">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ieterij">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5251</TotalTime>
  <Words>1870</Words>
  <Application>Microsoft Office PowerPoint</Application>
  <PresentationFormat>Diavoorstelling (4:3)</PresentationFormat>
  <Paragraphs>184</Paragraphs>
  <Slides>33</Slides>
  <Notes>16</Notes>
  <HiddenSlides>0</HiddenSlides>
  <MMClips>4</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33</vt:i4>
      </vt:variant>
    </vt:vector>
  </HeadingPairs>
  <TitlesOfParts>
    <vt:vector size="40" baseType="lpstr">
      <vt:lpstr>a_Algerius</vt:lpstr>
      <vt:lpstr>Agency FB</vt:lpstr>
      <vt:lpstr>Calibri</vt:lpstr>
      <vt:lpstr>Garamond</vt:lpstr>
      <vt:lpstr>Rockwell</vt:lpstr>
      <vt:lpstr>Wingdings 2</vt:lpstr>
      <vt:lpstr>Gieterij</vt:lpstr>
      <vt:lpstr>PowerPoint-presentatie</vt:lpstr>
      <vt:lpstr>Level 1: Let The Games Begin! Vergeet niet de diavoorstelling te starten, anders werken de linkjes niet.</vt:lpstr>
      <vt:lpstr>History of gaming</vt:lpstr>
      <vt:lpstr>Origines Review</vt:lpstr>
      <vt:lpstr>History of gaming</vt:lpstr>
      <vt:lpstr>4 bepalende kenmerken</vt:lpstr>
      <vt:lpstr>4 bepalende kenmerken</vt:lpstr>
      <vt:lpstr>Test: Wat is een Game?</vt:lpstr>
      <vt:lpstr>PowerPoint-presentatie</vt:lpstr>
      <vt:lpstr>PowerPoint-presentatie</vt:lpstr>
      <vt:lpstr>PowerPoint-presentatie</vt:lpstr>
      <vt:lpstr>PowerPoint-presentatie</vt:lpstr>
      <vt:lpstr>Goed zo!  Klik op de afbeelding om verder te gaan</vt:lpstr>
      <vt:lpstr>Goed zo!  Klik op de afbeelding om verder te gaan</vt:lpstr>
      <vt:lpstr>Goed zo!  Klik op de afbeelding om verder te gaan</vt:lpstr>
      <vt:lpstr>Goed zo!  Klik op de afbeelding om verder te gaan</vt:lpstr>
      <vt:lpstr>Helaas, terug naar start…</vt:lpstr>
      <vt:lpstr>Terugblik</vt:lpstr>
      <vt:lpstr>Tetris</vt:lpstr>
      <vt:lpstr>Aan de slag</vt:lpstr>
      <vt:lpstr>Level</vt:lpstr>
      <vt:lpstr> Level 1: Let the Games begin!</vt:lpstr>
      <vt:lpstr>Gameflow</vt:lpstr>
      <vt:lpstr>Aan de slag</vt:lpstr>
      <vt:lpstr>Level</vt:lpstr>
      <vt:lpstr>Level 1: Let the games begin!</vt:lpstr>
      <vt:lpstr>Level 1: Let the games begin!</vt:lpstr>
      <vt:lpstr>Level 1: Let the games begin!</vt:lpstr>
      <vt:lpstr>Level 1: Let the games begin!</vt:lpstr>
      <vt:lpstr>Gameflow</vt:lpstr>
      <vt:lpstr>HELAAS…</vt:lpstr>
      <vt:lpstr>Goed zo!</vt:lpstr>
      <vt:lpstr>SUPER van je, je hebt dit level helemaal uitgespeeld! Wees trots op je prestatie en beloon jezelf voor je doorzettingsvermogen, je leergierigheid en je speelbereidheid! Hoe? Klik op de afbeelding en treedt opnieuw de wereld van Unicorn binnen. Maar kijk nu rond in het deel met het roze huis. Je vindt er een beloning in een schatkist. Geniet ervan en ga met nieuwe energie verder in het volgend level.</vt:lpstr>
    </vt:vector>
  </TitlesOfParts>
  <Company>Windesheim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Rina Timmerman-Schultink</dc:creator>
  <cp:lastModifiedBy>Iris van Gils</cp:lastModifiedBy>
  <cp:revision>171</cp:revision>
  <dcterms:created xsi:type="dcterms:W3CDTF">2018-05-08T08:35:12Z</dcterms:created>
  <dcterms:modified xsi:type="dcterms:W3CDTF">2019-04-02T10:52:13Z</dcterms:modified>
</cp:coreProperties>
</file>